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8" r:id="rId6"/>
    <p:sldId id="270" r:id="rId7"/>
    <p:sldId id="265" r:id="rId8"/>
    <p:sldId id="269" r:id="rId9"/>
    <p:sldId id="261" r:id="rId10"/>
    <p:sldId id="263" r:id="rId11"/>
    <p:sldId id="267" r:id="rId12"/>
    <p:sldId id="266" r:id="rId13"/>
    <p:sldId id="272" r:id="rId14"/>
    <p:sldId id="273" r:id="rId15"/>
    <p:sldId id="276" r:id="rId16"/>
    <p:sldId id="277" r:id="rId17"/>
    <p:sldId id="278" r:id="rId18"/>
    <p:sldId id="284" r:id="rId19"/>
    <p:sldId id="280" r:id="rId20"/>
    <p:sldId id="281" r:id="rId21"/>
    <p:sldId id="282" r:id="rId22"/>
    <p:sldId id="283" r:id="rId23"/>
    <p:sldId id="285" r:id="rId24"/>
    <p:sldId id="286" r:id="rId25"/>
    <p:sldId id="287" r:id="rId26"/>
    <p:sldId id="289" r:id="rId27"/>
    <p:sldId id="292" r:id="rId28"/>
    <p:sldId id="290" r:id="rId29"/>
    <p:sldId id="271" r:id="rId3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AF19D5E-9B07-4766-9F72-D7885AD58064}" type="datetimeFigureOut">
              <a:rPr lang="uk-UA" smtClean="0"/>
              <a:t>27.08.2018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E3E70AB-D2A4-4038-9779-27B4C1C8FF2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9D5E-9B07-4766-9F72-D7885AD58064}" type="datetimeFigureOut">
              <a:rPr lang="uk-UA" smtClean="0"/>
              <a:t>27.08.2018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70AB-D2A4-4038-9779-27B4C1C8FF2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9D5E-9B07-4766-9F72-D7885AD58064}" type="datetimeFigureOut">
              <a:rPr lang="uk-UA" smtClean="0"/>
              <a:t>27.08.2018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70AB-D2A4-4038-9779-27B4C1C8FF2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9D5E-9B07-4766-9F72-D7885AD58064}" type="datetimeFigureOut">
              <a:rPr lang="uk-UA" smtClean="0"/>
              <a:t>27.08.2018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70AB-D2A4-4038-9779-27B4C1C8FF2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9D5E-9B07-4766-9F72-D7885AD58064}" type="datetimeFigureOut">
              <a:rPr lang="uk-UA" smtClean="0"/>
              <a:t>27.08.2018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70AB-D2A4-4038-9779-27B4C1C8FF2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9D5E-9B07-4766-9F72-D7885AD58064}" type="datetimeFigureOut">
              <a:rPr lang="uk-UA" smtClean="0"/>
              <a:t>27.08.2018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70AB-D2A4-4038-9779-27B4C1C8FF2A}" type="slidenum">
              <a:rPr lang="uk-UA" smtClean="0"/>
              <a:t>‹#›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9D5E-9B07-4766-9F72-D7885AD58064}" type="datetimeFigureOut">
              <a:rPr lang="uk-UA" smtClean="0"/>
              <a:t>27.08.2018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70AB-D2A4-4038-9779-27B4C1C8FF2A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9D5E-9B07-4766-9F72-D7885AD58064}" type="datetimeFigureOut">
              <a:rPr lang="uk-UA" smtClean="0"/>
              <a:t>27.08.2018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70AB-D2A4-4038-9779-27B4C1C8FF2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19D5E-9B07-4766-9F72-D7885AD58064}" type="datetimeFigureOut">
              <a:rPr lang="uk-UA" smtClean="0"/>
              <a:t>27.08.2018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E70AB-D2A4-4038-9779-27B4C1C8FF2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AF19D5E-9B07-4766-9F72-D7885AD58064}" type="datetimeFigureOut">
              <a:rPr lang="uk-UA" smtClean="0"/>
              <a:t>27.08.2018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E3E70AB-D2A4-4038-9779-27B4C1C8FF2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AF19D5E-9B07-4766-9F72-D7885AD58064}" type="datetimeFigureOut">
              <a:rPr lang="uk-UA" smtClean="0"/>
              <a:t>27.08.2018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E3E70AB-D2A4-4038-9779-27B4C1C8FF2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AF19D5E-9B07-4766-9F72-D7885AD58064}" type="datetimeFigureOut">
              <a:rPr lang="uk-UA" smtClean="0"/>
              <a:t>27.08.2018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E3E70AB-D2A4-4038-9779-27B4C1C8FF2A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034333"/>
            <a:ext cx="7128792" cy="3168352"/>
          </a:xfrm>
        </p:spPr>
        <p:txBody>
          <a:bodyPr>
            <a:normAutofit/>
          </a:bodyPr>
          <a:lstStyle/>
          <a:p>
            <a:r>
              <a:rPr lang="uk-UA" sz="40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Нова українська школа: нормативно-правове забезпечення діяльності початкової освіти</a:t>
            </a:r>
            <a:endParaRPr lang="uk-UA" sz="4000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32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620688"/>
            <a:ext cx="7632848" cy="3528392"/>
          </a:xfrm>
        </p:spPr>
        <p:txBody>
          <a:bodyPr>
            <a:noAutofit/>
          </a:bodyPr>
          <a:lstStyle/>
          <a:p>
            <a:r>
              <a:rPr lang="uk-UA" altLang="uk-UA" sz="43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Методичні рекомендації щодо організації освітнього простору Нової української школи</a:t>
            </a:r>
            <a:endParaRPr lang="uk-UA" sz="4300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755576" y="4293096"/>
            <a:ext cx="7632848" cy="1944215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spcAft>
                <a:spcPct val="0"/>
              </a:spcAft>
              <a:buClr>
                <a:srgbClr val="FF9900"/>
              </a:buClr>
              <a:buSzPct val="75000"/>
              <a:buNone/>
            </a:pPr>
            <a:endParaRPr lang="ru-RU" altLang="uk-UA" sz="3200" b="1" kern="0" dirty="0" smtClean="0">
              <a:solidFill>
                <a:srgbClr val="000000"/>
              </a:solidFill>
            </a:endParaRPr>
          </a:p>
          <a:p>
            <a:pPr marL="0" lvl="0" indent="0" algn="ctr" eaLnBrk="0" fontAlgn="base" hangingPunct="0">
              <a:spcAft>
                <a:spcPct val="0"/>
              </a:spcAft>
              <a:buClr>
                <a:srgbClr val="FF9900"/>
              </a:buClr>
              <a:buSzPct val="75000"/>
              <a:buNone/>
            </a:pPr>
            <a:r>
              <a:rPr lang="ru-RU" altLang="uk-UA" b="1" kern="0" dirty="0" err="1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Затверджені</a:t>
            </a:r>
            <a:r>
              <a:rPr lang="ru-RU" altLang="uk-UA" b="1" kern="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наказом МОН </a:t>
            </a:r>
            <a:r>
              <a:rPr lang="ru-RU" altLang="uk-UA" b="1" kern="0" dirty="0" err="1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України</a:t>
            </a:r>
            <a:r>
              <a:rPr lang="ru-RU" altLang="uk-UA" b="1" kern="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altLang="uk-UA" b="1" kern="0" dirty="0" err="1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від</a:t>
            </a:r>
            <a:r>
              <a:rPr lang="ru-RU" altLang="uk-UA" b="1" kern="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23.03.2018 р. №283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1227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632847" cy="5616624"/>
          </a:xfrm>
        </p:spPr>
        <p:txBody>
          <a:bodyPr>
            <a:no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uk-UA" altLang="uk-UA" sz="43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Лист МОН України </a:t>
            </a:r>
            <a:br>
              <a:rPr lang="uk-UA" altLang="uk-UA" sz="4300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uk-UA" altLang="uk-UA" sz="43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від 02.04.2018 р. </a:t>
            </a:r>
            <a:br>
              <a:rPr lang="uk-UA" altLang="uk-UA" sz="4300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uk-UA" altLang="uk-UA" sz="43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№ 1/9-190</a:t>
            </a:r>
            <a:br>
              <a:rPr lang="uk-UA" altLang="uk-UA" sz="4300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uk-UA" altLang="uk-UA" sz="4300" dirty="0" smtClean="0">
                <a:solidFill>
                  <a:srgbClr val="AA2B1E">
                    <a:lumMod val="75000"/>
                  </a:srgbClr>
                </a:solidFill>
                <a:latin typeface="Arial Black" panose="020B0A04020102020204" pitchFamily="34" charset="0"/>
              </a:rPr>
              <a:t>«Щодо скороченої тривалості уроку для учнів початкової школи»</a:t>
            </a:r>
            <a:br>
              <a:rPr lang="uk-UA" altLang="uk-UA" sz="4300" dirty="0" smtClean="0">
                <a:solidFill>
                  <a:srgbClr val="AA2B1E">
                    <a:lumMod val="75000"/>
                  </a:srgbClr>
                </a:solidFill>
                <a:latin typeface="Arial Black" panose="020B0A04020102020204" pitchFamily="34" charset="0"/>
              </a:rPr>
            </a:br>
            <a:endParaRPr lang="uk-UA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91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620688"/>
            <a:ext cx="7632848" cy="5688632"/>
          </a:xfrm>
        </p:spPr>
        <p:txBody>
          <a:bodyPr>
            <a:normAutofit/>
          </a:bodyPr>
          <a:lstStyle/>
          <a:p>
            <a:pPr fontAlgn="base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</a:br>
            <a:endParaRPr lang="uk-UA" dirty="0"/>
          </a:p>
        </p:txBody>
      </p:sp>
      <p:sp>
        <p:nvSpPr>
          <p:cNvPr id="3" name="TextBox 2"/>
          <p:cNvSpPr txBox="1"/>
          <p:nvPr/>
        </p:nvSpPr>
        <p:spPr>
          <a:xfrm>
            <a:off x="739480" y="1017131"/>
            <a:ext cx="77048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Про поділ на групи</a:t>
            </a:r>
          </a:p>
          <a:p>
            <a:pPr algn="ctr"/>
            <a:r>
              <a:rPr lang="uk-UA" sz="40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під час вивчення української мови</a:t>
            </a:r>
            <a:endParaRPr lang="uk-UA" sz="4000" dirty="0">
              <a:solidFill>
                <a:schemeClr val="accent2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3888" y="4797152"/>
            <a:ext cx="33483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Лист МОН України від  22.05.2018</a:t>
            </a:r>
          </a:p>
          <a:p>
            <a:r>
              <a:rPr lang="uk-UA" sz="2400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№ 1/9-332</a:t>
            </a:r>
            <a:endParaRPr lang="uk-UA" sz="2400" dirty="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73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dirty="0" smtClean="0"/>
              <a:t>Рекомендації щодо структури 2018/2019 навчального року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5024" y="2119257"/>
            <a:ext cx="6789344" cy="3603812"/>
          </a:xfrm>
        </p:spPr>
        <p:txBody>
          <a:bodyPr>
            <a:normAutofit fontScale="92500"/>
          </a:bodyPr>
          <a:lstStyle/>
          <a:p>
            <a:r>
              <a:rPr lang="uk-UA" dirty="0" smtClean="0"/>
              <a:t>Відповідно Закону України «Про загальну середню освіту» навчальний рік розпочинається </a:t>
            </a:r>
            <a:r>
              <a:rPr lang="uk-UA" sz="3500" b="1" dirty="0" smtClean="0">
                <a:solidFill>
                  <a:srgbClr val="00B0F0"/>
                </a:solidFill>
                <a:latin typeface="+mj-lt"/>
              </a:rPr>
              <a:t>1 вересня </a:t>
            </a:r>
            <a:r>
              <a:rPr lang="uk-UA" dirty="0" smtClean="0"/>
              <a:t>святом – </a:t>
            </a:r>
            <a:r>
              <a:rPr lang="uk-UA" sz="2600" b="1" i="1" dirty="0" smtClean="0">
                <a:solidFill>
                  <a:srgbClr val="00B050"/>
                </a:solidFill>
                <a:latin typeface="Georgia" panose="02040502050405020303" pitchFamily="18" charset="0"/>
              </a:rPr>
              <a:t>День знань</a:t>
            </a:r>
            <a:r>
              <a:rPr lang="uk-UA" sz="2600" b="1" i="1" dirty="0" smtClean="0">
                <a:latin typeface="Georgia" panose="02040502050405020303" pitchFamily="18" charset="0"/>
              </a:rPr>
              <a:t> </a:t>
            </a:r>
            <a:r>
              <a:rPr lang="uk-UA" dirty="0" smtClean="0"/>
              <a:t>-  </a:t>
            </a:r>
          </a:p>
          <a:p>
            <a:pPr marL="0" indent="0">
              <a:buNone/>
            </a:pPr>
            <a:r>
              <a:rPr lang="uk-UA" dirty="0" smtClean="0"/>
              <a:t>    і закінчується не пізніше    </a:t>
            </a:r>
            <a:r>
              <a:rPr lang="uk-UA" b="1" i="1" dirty="0" smtClean="0">
                <a:latin typeface="+mj-lt"/>
              </a:rPr>
              <a:t>1 липня.</a:t>
            </a:r>
          </a:p>
          <a:p>
            <a:r>
              <a:rPr lang="uk-UA" dirty="0" smtClean="0"/>
              <a:t>Рекомендуємо: </a:t>
            </a:r>
          </a:p>
          <a:p>
            <a:pPr marL="0" indent="0">
              <a:buNone/>
            </a:pPr>
            <a:r>
              <a:rPr lang="uk-UA" dirty="0" smtClean="0"/>
              <a:t>       Навчальні заняття організовувати за семестровою системою:</a:t>
            </a:r>
          </a:p>
          <a:p>
            <a:r>
              <a:rPr lang="uk-UA" dirty="0" smtClean="0"/>
              <a:t>І семестр – з 03.09 по 28.12.2018,</a:t>
            </a:r>
          </a:p>
          <a:p>
            <a:r>
              <a:rPr lang="uk-UA" dirty="0" smtClean="0"/>
              <a:t>ІІ семестр – з 14.01 по 24(25).05.2019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971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908720"/>
            <a:ext cx="6696744" cy="496855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dirty="0" smtClean="0"/>
              <a:t>            Тривалість канікул протягом навчального року не може бути меншою </a:t>
            </a:r>
            <a:r>
              <a:rPr lang="uk-UA" b="1" dirty="0" smtClean="0">
                <a:solidFill>
                  <a:srgbClr val="C00000"/>
                </a:solidFill>
              </a:rPr>
              <a:t>30</a:t>
            </a:r>
            <a:r>
              <a:rPr lang="uk-UA" dirty="0" smtClean="0"/>
              <a:t> календарних днів. </a:t>
            </a:r>
          </a:p>
          <a:p>
            <a:pPr marL="0" indent="0">
              <a:buNone/>
            </a:pPr>
            <a:r>
              <a:rPr lang="uk-UA" dirty="0"/>
              <a:t> </a:t>
            </a:r>
            <a:r>
              <a:rPr lang="uk-UA" dirty="0" smtClean="0"/>
              <a:t>            Канікули рекомендуємо провести в такі терміни:</a:t>
            </a:r>
          </a:p>
          <a:p>
            <a:r>
              <a:rPr lang="uk-UA" b="1" i="1" dirty="0">
                <a:solidFill>
                  <a:srgbClr val="FFC000"/>
                </a:solidFill>
                <a:latin typeface="Georgia" panose="02040502050405020303" pitchFamily="18" charset="0"/>
              </a:rPr>
              <a:t>о</a:t>
            </a:r>
            <a:r>
              <a:rPr lang="uk-UA" b="1" i="1" dirty="0" smtClean="0">
                <a:solidFill>
                  <a:srgbClr val="FFC000"/>
                </a:solidFill>
                <a:latin typeface="Georgia" panose="02040502050405020303" pitchFamily="18" charset="0"/>
              </a:rPr>
              <a:t>сінні</a:t>
            </a:r>
            <a:r>
              <a:rPr lang="uk-UA" dirty="0" smtClean="0"/>
              <a:t> з  29 жовтня по 04 листопада,</a:t>
            </a:r>
          </a:p>
          <a:p>
            <a:r>
              <a:rPr lang="uk-UA" b="1" i="1" dirty="0">
                <a:solidFill>
                  <a:srgbClr val="00B0F0"/>
                </a:solidFill>
                <a:latin typeface="Georgia" panose="02040502050405020303" pitchFamily="18" charset="0"/>
              </a:rPr>
              <a:t>з</a:t>
            </a:r>
            <a:r>
              <a:rPr lang="uk-UA" b="1" i="1" dirty="0" smtClean="0">
                <a:solidFill>
                  <a:srgbClr val="00B0F0"/>
                </a:solidFill>
                <a:latin typeface="Georgia" panose="02040502050405020303" pitchFamily="18" charset="0"/>
              </a:rPr>
              <a:t>имові</a:t>
            </a:r>
            <a:r>
              <a:rPr lang="uk-UA" dirty="0" smtClean="0"/>
              <a:t> з 29 грудня 2018 року по 13 січня 2019 року,</a:t>
            </a:r>
          </a:p>
          <a:p>
            <a:r>
              <a:rPr lang="uk-UA" b="1" i="1" dirty="0">
                <a:solidFill>
                  <a:srgbClr val="00B050"/>
                </a:solidFill>
                <a:latin typeface="Georgia" panose="02040502050405020303" pitchFamily="18" charset="0"/>
              </a:rPr>
              <a:t>в</a:t>
            </a:r>
            <a:r>
              <a:rPr lang="uk-UA" b="1" i="1" dirty="0" smtClean="0">
                <a:solidFill>
                  <a:srgbClr val="00B050"/>
                </a:solidFill>
                <a:latin typeface="Georgia" panose="02040502050405020303" pitchFamily="18" charset="0"/>
              </a:rPr>
              <a:t>есняні</a:t>
            </a:r>
            <a:r>
              <a:rPr lang="uk-UA" dirty="0" smtClean="0"/>
              <a:t> з 25 березня по 31 березня 2019 року. </a:t>
            </a:r>
          </a:p>
          <a:p>
            <a:pPr marL="0" indent="0">
              <a:buNone/>
            </a:pPr>
            <a:r>
              <a:rPr lang="uk-UA" dirty="0" smtClean="0"/>
              <a:t>              Заклад загальної середньої освіти за погодженням з відділом освіти може самостійно прийняти рішення про структуру навчального року та строки проведення канікул.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04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971600" y="764704"/>
            <a:ext cx="3200400" cy="4887431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Нова 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українська школа: 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uk-UA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Державний стандарт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 </a:t>
            </a:r>
            <a:r>
              <a:rPr lang="uk-UA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 початкової загальної освіти</a:t>
            </a:r>
          </a:p>
          <a:p>
            <a:pPr marL="0" lvl="0" indent="0" algn="ctr">
              <a:spcBef>
                <a:spcPts val="0"/>
              </a:spcBef>
              <a:buClrTx/>
              <a:buSz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uk-UA" sz="3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/>
            </a:endParaRPr>
          </a:p>
          <a:p>
            <a:pPr marL="0" lvl="0" indent="0" algn="ctr">
              <a:spcBef>
                <a:spcPts val="0"/>
              </a:spcBef>
              <a:buClrTx/>
              <a:buSz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uk-UA" sz="1800" dirty="0">
              <a:solidFill>
                <a:prstClr val="black"/>
              </a:solidFill>
              <a:latin typeface="Calibri"/>
            </a:endParaRPr>
          </a:p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4664075" y="1272117"/>
            <a:ext cx="3200400" cy="39454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818" y="3717032"/>
            <a:ext cx="2523963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0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819330"/>
          </a:xfrm>
        </p:spPr>
        <p:txBody>
          <a:bodyPr>
            <a:noAutofit/>
          </a:bodyPr>
          <a:lstStyle/>
          <a:p>
            <a:r>
              <a:rPr lang="ru-RU" sz="2800" b="1" i="1" spc="-5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Методично </a:t>
            </a:r>
            <a:r>
              <a:rPr lang="ru-RU" sz="2800" b="1" i="1" spc="-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рекомендації</a:t>
            </a:r>
            <a:r>
              <a:rPr lang="ru-RU" sz="2800" b="1" i="1" spc="-5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 </a:t>
            </a:r>
            <a:r>
              <a:rPr lang="ru-RU" sz="2800" b="1" i="1" spc="-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щодо</a:t>
            </a:r>
            <a:r>
              <a:rPr lang="ru-RU" sz="2800" b="1" i="1" spc="-5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 </a:t>
            </a:r>
            <a:r>
              <a:rPr lang="ru-RU" sz="2800" b="1" i="1" spc="-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викладання</a:t>
            </a:r>
            <a:r>
              <a:rPr lang="ru-RU" sz="2800" b="1" i="1" spc="-5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 в </a:t>
            </a:r>
            <a:r>
              <a:rPr lang="ru-RU" sz="2800" b="1" i="1" spc="-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початковій</a:t>
            </a:r>
            <a:r>
              <a:rPr lang="ru-RU" sz="2800" b="1" i="1" spc="-5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 </a:t>
            </a:r>
            <a:r>
              <a:rPr lang="ru-RU" sz="2800" b="1" i="1" spc="-50" dirty="0" err="1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школі</a:t>
            </a:r>
            <a:r>
              <a:rPr lang="ru-RU" sz="2800" b="1" i="1" spc="-5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 у 2018/2019 </a:t>
            </a:r>
            <a:r>
              <a:rPr lang="ru-RU" sz="2800" b="1" i="1" spc="-5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н.р</a:t>
            </a:r>
            <a:r>
              <a:rPr lang="ru-RU" sz="2800" b="1" i="1" spc="-5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alibri Light"/>
              </a:rPr>
              <a:t>.</a:t>
            </a:r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331640" y="2924944"/>
            <a:ext cx="6196405" cy="2821911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Лист </a:t>
            </a:r>
            <a:r>
              <a:rPr lang="ru-RU" sz="2800" dirty="0" err="1"/>
              <a:t>Міністерства</a:t>
            </a:r>
            <a:r>
              <a:rPr lang="ru-RU" sz="2800" dirty="0"/>
              <a:t> </a:t>
            </a:r>
            <a:r>
              <a:rPr lang="ru-RU" sz="2800" dirty="0" err="1"/>
              <a:t>освіти</a:t>
            </a:r>
            <a:r>
              <a:rPr lang="ru-RU" sz="2800" dirty="0"/>
              <a:t> і науки </a:t>
            </a:r>
            <a:r>
              <a:rPr lang="ru-RU" sz="2800" dirty="0" err="1"/>
              <a:t>України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03. 07. 2018 р.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№ </a:t>
            </a:r>
            <a:r>
              <a:rPr lang="ru-RU" sz="2800" dirty="0"/>
              <a:t>1/9-415 “</a:t>
            </a:r>
            <a:r>
              <a:rPr lang="ru-RU" sz="2800" dirty="0" err="1"/>
              <a:t>Щодо</a:t>
            </a:r>
            <a:r>
              <a:rPr lang="ru-RU" sz="2800" dirty="0"/>
              <a:t> </a:t>
            </a:r>
            <a:r>
              <a:rPr lang="ru-RU" sz="2800" dirty="0" err="1"/>
              <a:t>вивчення</a:t>
            </a:r>
            <a:r>
              <a:rPr lang="ru-RU" sz="2800" dirty="0"/>
              <a:t> у </a:t>
            </a:r>
            <a:r>
              <a:rPr lang="ru-RU" sz="2800" dirty="0" smtClean="0"/>
              <a:t>    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закладах </a:t>
            </a:r>
            <a:r>
              <a:rPr lang="ru-RU" sz="2800" dirty="0" err="1"/>
              <a:t>загальної</a:t>
            </a:r>
            <a:r>
              <a:rPr lang="ru-RU" sz="2800" dirty="0"/>
              <a:t> </a:t>
            </a:r>
            <a:r>
              <a:rPr lang="ru-RU" sz="2800" dirty="0" err="1"/>
              <a:t>середньої</a:t>
            </a:r>
            <a:r>
              <a:rPr lang="ru-RU" sz="2800" dirty="0"/>
              <a:t>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</a:t>
            </a:r>
            <a:r>
              <a:rPr lang="ru-RU" sz="2800" dirty="0" err="1" smtClean="0"/>
              <a:t>освіти</a:t>
            </a:r>
            <a:r>
              <a:rPr lang="ru-RU" sz="2800" dirty="0" smtClean="0"/>
              <a:t> </a:t>
            </a:r>
            <a:r>
              <a:rPr lang="ru-RU" sz="2800" dirty="0" err="1"/>
              <a:t>навчальних</a:t>
            </a:r>
            <a:r>
              <a:rPr lang="ru-RU" sz="2800" dirty="0"/>
              <a:t> </a:t>
            </a:r>
            <a:r>
              <a:rPr lang="ru-RU" sz="2800" dirty="0" err="1"/>
              <a:t>предметів</a:t>
            </a:r>
            <a:r>
              <a:rPr lang="ru-RU" sz="2800" dirty="0"/>
              <a:t> у </a:t>
            </a:r>
            <a:r>
              <a:rPr lang="ru-RU" sz="2800" dirty="0" smtClean="0"/>
              <a:t>  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2018/2019 </a:t>
            </a:r>
            <a:r>
              <a:rPr lang="ru-RU" sz="2800" dirty="0" err="1"/>
              <a:t>навчальному</a:t>
            </a:r>
            <a:r>
              <a:rPr lang="ru-RU" sz="2800" dirty="0"/>
              <a:t> </a:t>
            </a:r>
            <a:r>
              <a:rPr lang="ru-RU" sz="2800" dirty="0" err="1"/>
              <a:t>році</a:t>
            </a:r>
            <a:r>
              <a:rPr lang="ru-RU" dirty="0"/>
              <a:t>”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05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747322"/>
          </a:xfrm>
        </p:spPr>
        <p:txBody>
          <a:bodyPr>
            <a:normAutofit fontScale="90000"/>
          </a:bodyPr>
          <a:lstStyle/>
          <a:p>
            <a:r>
              <a:rPr lang="uk-UA" sz="40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uk-UA" sz="4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uk-UA" sz="4000" b="1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uk-UA" sz="40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uk-UA" sz="4000" b="1" dirty="0" smtClean="0">
                <a:solidFill>
                  <a:schemeClr val="accent4">
                    <a:lumMod val="75000"/>
                  </a:schemeClr>
                </a:solidFill>
              </a:rPr>
              <a:t>1 </a:t>
            </a:r>
            <a:r>
              <a:rPr lang="uk-UA" sz="4000" b="1" dirty="0">
                <a:solidFill>
                  <a:schemeClr val="accent4">
                    <a:lumMod val="75000"/>
                  </a:schemeClr>
                </a:solidFill>
              </a:rPr>
              <a:t>клас </a:t>
            </a:r>
            <a:br>
              <a:rPr lang="uk-UA" sz="40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uk-UA" sz="4000" b="1" dirty="0">
                <a:solidFill>
                  <a:schemeClr val="accent4">
                    <a:lumMod val="75000"/>
                  </a:schemeClr>
                </a:solidFill>
              </a:rPr>
              <a:t>Державний стандарт (2018</a:t>
            </a:r>
            <a:r>
              <a:rPr lang="uk-UA" b="1" dirty="0">
                <a:solidFill>
                  <a:schemeClr val="accent4">
                    <a:lumMod val="75000"/>
                  </a:schemeClr>
                </a:solidFill>
              </a:rPr>
              <a:t>)</a:t>
            </a:r>
            <a:br>
              <a:rPr lang="uk-UA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uk-UA" b="1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uk-UA" b="1" dirty="0">
                <a:solidFill>
                  <a:schemeClr val="accent4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708920"/>
            <a:ext cx="7272808" cy="2160240"/>
          </a:xfrm>
        </p:spPr>
        <p:txBody>
          <a:bodyPr/>
          <a:lstStyle/>
          <a:p>
            <a:pPr marL="0" indent="0">
              <a:buNone/>
            </a:pPr>
            <a:endParaRPr lang="uk-UA" sz="3600" b="1" dirty="0" smtClean="0">
              <a:solidFill>
                <a:srgbClr val="64A73B">
                  <a:lumMod val="75000"/>
                </a:srgbClr>
              </a:solidFill>
              <a:latin typeface="Constantia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uk-UA" sz="3600" b="1" dirty="0">
                <a:solidFill>
                  <a:srgbClr val="64A73B">
                    <a:lumMod val="75000"/>
                  </a:srgbClr>
                </a:solidFill>
                <a:latin typeface="Constantia"/>
                <a:ea typeface="+mj-ea"/>
                <a:cs typeface="+mj-cs"/>
              </a:rPr>
              <a:t> </a:t>
            </a:r>
            <a:r>
              <a:rPr lang="uk-UA" sz="3600" b="1" dirty="0" smtClean="0">
                <a:solidFill>
                  <a:srgbClr val="64A73B">
                    <a:lumMod val="75000"/>
                  </a:srgbClr>
                </a:solidFill>
                <a:latin typeface="Constantia"/>
                <a:ea typeface="+mj-ea"/>
                <a:cs typeface="+mj-cs"/>
              </a:rPr>
              <a:t>  2 – 4 клас </a:t>
            </a:r>
            <a:r>
              <a:rPr lang="uk-UA" sz="3600" b="1" dirty="0">
                <a:solidFill>
                  <a:srgbClr val="64A73B">
                    <a:lumMod val="75000"/>
                  </a:srgbClr>
                </a:solidFill>
                <a:latin typeface="Constantia"/>
                <a:ea typeface="+mj-ea"/>
                <a:cs typeface="+mj-cs"/>
              </a:rPr>
              <a:t/>
            </a:r>
            <a:br>
              <a:rPr lang="uk-UA" sz="3600" b="1" dirty="0">
                <a:solidFill>
                  <a:srgbClr val="64A73B">
                    <a:lumMod val="75000"/>
                  </a:srgbClr>
                </a:solidFill>
                <a:latin typeface="Constantia"/>
                <a:ea typeface="+mj-ea"/>
                <a:cs typeface="+mj-cs"/>
              </a:rPr>
            </a:br>
            <a:r>
              <a:rPr lang="uk-UA" sz="3600" b="1" dirty="0">
                <a:solidFill>
                  <a:srgbClr val="64A73B">
                    <a:lumMod val="75000"/>
                  </a:srgbClr>
                </a:solidFill>
                <a:latin typeface="Constantia"/>
                <a:ea typeface="+mj-ea"/>
                <a:cs typeface="+mj-cs"/>
              </a:rPr>
              <a:t>Державний стандарт (</a:t>
            </a:r>
            <a:r>
              <a:rPr lang="uk-UA" sz="3600" b="1" dirty="0" smtClean="0">
                <a:solidFill>
                  <a:srgbClr val="64A73B">
                    <a:lumMod val="75000"/>
                  </a:srgbClr>
                </a:solidFill>
                <a:latin typeface="Constantia"/>
                <a:ea typeface="+mj-ea"/>
                <a:cs typeface="+mj-cs"/>
              </a:rPr>
              <a:t>2011</a:t>
            </a:r>
            <a:r>
              <a:rPr lang="uk-UA" sz="4000" b="1" dirty="0" smtClean="0">
                <a:solidFill>
                  <a:srgbClr val="64A73B">
                    <a:lumMod val="75000"/>
                  </a:srgbClr>
                </a:solidFill>
                <a:latin typeface="Constantia"/>
                <a:ea typeface="+mj-ea"/>
                <a:cs typeface="+mj-cs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56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5" y="1205660"/>
            <a:ext cx="7704857" cy="409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35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17582"/>
            <a:ext cx="7344815" cy="1202485"/>
          </a:xfrm>
        </p:spPr>
        <p:txBody>
          <a:bodyPr>
            <a:normAutofit fontScale="90000"/>
          </a:bodyPr>
          <a:lstStyle/>
          <a:p>
            <a:r>
              <a:rPr lang="uk-UA" sz="4000" b="1" dirty="0" smtClean="0"/>
              <a:t/>
            </a:r>
            <a:br>
              <a:rPr lang="uk-UA" sz="4000" b="1" dirty="0" smtClean="0"/>
            </a:br>
            <a:r>
              <a:rPr lang="uk-UA" sz="4000" b="1" dirty="0" smtClean="0"/>
              <a:t>Цикли </a:t>
            </a:r>
            <a:r>
              <a:rPr lang="uk-UA" sz="4000" b="1" dirty="0"/>
              <a:t>навчання </a:t>
            </a:r>
            <a:br>
              <a:rPr lang="uk-UA" sz="4000" b="1" dirty="0"/>
            </a:br>
            <a:r>
              <a:rPr lang="uk-UA" sz="4000" b="1" dirty="0"/>
              <a:t>у початковій школі</a:t>
            </a:r>
            <a:r>
              <a:rPr lang="uk-UA" b="1" dirty="0"/>
              <a:t/>
            </a:r>
            <a:br>
              <a:rPr lang="uk-UA" b="1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73796" y="3212976"/>
            <a:ext cx="6196405" cy="1525767"/>
          </a:xfrm>
        </p:spPr>
        <p:txBody>
          <a:bodyPr/>
          <a:lstStyle/>
          <a:p>
            <a:r>
              <a:rPr lang="uk-UA" b="1" dirty="0" err="1" smtClean="0">
                <a:latin typeface="Georgia" panose="02040502050405020303" pitchFamily="18" charset="0"/>
              </a:rPr>
              <a:t>адаптаційно</a:t>
            </a:r>
            <a:r>
              <a:rPr lang="uk-UA" b="1" dirty="0" smtClean="0">
                <a:latin typeface="Georgia" panose="02040502050405020303" pitchFamily="18" charset="0"/>
              </a:rPr>
              <a:t>-ігровий (1-2 класи)</a:t>
            </a:r>
          </a:p>
          <a:p>
            <a:r>
              <a:rPr lang="uk-UA" b="1" spc="200" dirty="0" smtClean="0">
                <a:solidFill>
                  <a:prstClr val="black"/>
                </a:solidFill>
                <a:latin typeface="Georgia" panose="02040502050405020303" pitchFamily="18" charset="0"/>
              </a:rPr>
              <a:t>основний (3-4 класи)</a:t>
            </a:r>
          </a:p>
          <a:p>
            <a:endParaRPr lang="uk-UA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04855" cy="4104456"/>
          </a:xfrm>
        </p:spPr>
        <p:txBody>
          <a:bodyPr>
            <a:noAutofit/>
          </a:bodyPr>
          <a:lstStyle/>
          <a:p>
            <a:r>
              <a:rPr lang="uk-UA" sz="40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uk-UA" sz="40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uk-UA" sz="40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Концепція </a:t>
            </a:r>
            <a:br>
              <a:rPr lang="uk-UA" sz="40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uk-UA" sz="40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реалізації державної політики у сфері реформування загальної середньої освіти </a:t>
            </a:r>
            <a:br>
              <a:rPr lang="uk-UA" sz="40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uk-UA" sz="40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«Нова українська школа»</a:t>
            </a:r>
            <a:endParaRPr lang="uk-UA" sz="4000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63040" y="4941169"/>
            <a:ext cx="6853376" cy="781900"/>
          </a:xfrm>
        </p:spPr>
        <p:txBody>
          <a:bodyPr>
            <a:normAutofit fontScale="92500" lnSpcReduction="20000"/>
          </a:bodyPr>
          <a:lstStyle/>
          <a:p>
            <a:pPr marL="0" lvl="0" indent="0" algn="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uk-UA" sz="29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Ухвалено рішенням колегії МОН України 27.10.2016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43697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667202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uk-UA" sz="2000" dirty="0" smtClean="0"/>
              <a:t>  Типовий </a:t>
            </a:r>
            <a:r>
              <a:rPr lang="uk-UA" sz="2000" dirty="0"/>
              <a:t>навчальний план для тих класів, які вибрали інтегрований курс “Я досліджую світ” </a:t>
            </a:r>
            <a:r>
              <a:rPr lang="uk-UA" sz="2000" b="1" dirty="0"/>
              <a:t>3 години</a:t>
            </a:r>
            <a:r>
              <a:rPr lang="uk-UA" sz="2000" dirty="0"/>
              <a:t> (підручник “Я досліджую світ” авторів </a:t>
            </a:r>
            <a:r>
              <a:rPr lang="uk-UA" sz="2000" dirty="0" err="1"/>
              <a:t>Бібік</a:t>
            </a:r>
            <a:r>
              <a:rPr lang="uk-UA" sz="2000" dirty="0"/>
              <a:t> Н.М., Бондаренко Г.П.)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uk-UA" sz="2000" b="1" dirty="0"/>
              <a:t>НУШ-1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0641642"/>
              </p:ext>
            </p:extLst>
          </p:nvPr>
        </p:nvGraphicFramePr>
        <p:xfrm>
          <a:off x="1321096" y="1268760"/>
          <a:ext cx="6552728" cy="5040559"/>
        </p:xfrm>
        <a:graphic>
          <a:graphicData uri="http://schemas.openxmlformats.org/drawingml/2006/table">
            <a:tbl>
              <a:tblPr firstRow="1" firstCol="1" bandRow="1"/>
              <a:tblGrid>
                <a:gridCol w="2481382"/>
                <a:gridCol w="548779"/>
                <a:gridCol w="626147"/>
                <a:gridCol w="548779"/>
                <a:gridCol w="548779"/>
                <a:gridCol w="626147"/>
                <a:gridCol w="546568"/>
                <a:gridCol w="626147"/>
              </a:tblGrid>
              <a:tr h="296896">
                <a:tc rowSpan="2">
                  <a:txBody>
                    <a:bodyPr/>
                    <a:lstStyle/>
                    <a:p>
                      <a:pPr indent="184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Назва</a:t>
                      </a:r>
                      <a:endParaRPr lang="ru-RU" sz="9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184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освітньої галузі </a:t>
                      </a:r>
                      <a:endParaRPr lang="ru-RU" sz="9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184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uk-UA" sz="900" dirty="0" smtClean="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предмета)</a:t>
                      </a:r>
                      <a:endParaRPr lang="ru-RU" sz="900" dirty="0" smtClean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indent="184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Класи</a:t>
                      </a:r>
                      <a:endParaRPr lang="ru-RU" sz="9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Кількість годин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на тиждень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9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 кл.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 кл.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 кл.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 кл.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Разом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944">
                <a:tc gridSpan="8">
                  <a:txBody>
                    <a:bodyPr/>
                    <a:lstStyle/>
                    <a:p>
                      <a:pPr indent="2159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 i="1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Інваріантний складник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6871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Мовно-літературна (українська мова і літературне читання)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 dirty="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</a:t>
                      </a:r>
                      <a:endParaRPr lang="ru-RU" sz="9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 dirty="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 dirty="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ru-RU" sz="9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989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Іншомовна (іноземна мова)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8944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Математична (математика)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690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Природнича, громадянська й історична, cоціальна, здоров’язбережувальна галузі («Я досліджую світ»)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53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Технологічна (дизайн і технології)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– 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394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Інформатична (інформатика)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3942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Мистецька (мистецтво)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42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Фізкультурна (фізкультура)*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436">
                <a:tc gridSpan="8">
                  <a:txBody>
                    <a:bodyPr/>
                    <a:lstStyle/>
                    <a:p>
                      <a:pPr indent="21590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 i="1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Варіативний складник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0307">
                <a:tc gridSpan="2">
                  <a:txBody>
                    <a:bodyPr/>
                    <a:lstStyle/>
                    <a:p>
                      <a:pPr indent="21590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Додаткові години для вивчення предметів освітніх галузей, проведення індивідуальних консультацій та групових занять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436">
                <a:tc gridSpan="2">
                  <a:txBody>
                    <a:bodyPr/>
                    <a:lstStyle/>
                    <a:p>
                      <a:pPr indent="21590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Загальнорічна кількість навчальних годин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20+3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45">
                <a:tc gridSpan="2">
                  <a:txBody>
                    <a:bodyPr/>
                    <a:lstStyle/>
                    <a:p>
                      <a:pPr indent="21590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 dirty="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Гранично допустиме тижневе навантаження учня </a:t>
                      </a:r>
                      <a:endParaRPr lang="ru-RU" sz="9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016">
                <a:tc gridSpan="2">
                  <a:txBody>
                    <a:bodyPr/>
                    <a:lstStyle/>
                    <a:p>
                      <a:pPr indent="21590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Сумарна кількість навчальних годин, що фінансуються з бюджету (без урахування поділу на групи)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 dirty="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900" dirty="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9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104" marR="5521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V="1">
            <a:off x="5791200" y="5080000"/>
            <a:ext cx="3354388" cy="1588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5797550" y="6708775"/>
            <a:ext cx="3348038" cy="15875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</p:spTree>
    <p:extLst>
      <p:ext uri="{BB962C8B-B14F-4D97-AF65-F5344CB8AC3E}">
        <p14:creationId xmlns:p14="http://schemas.microsoft.com/office/powerpoint/2010/main" val="409807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961593"/>
              </p:ext>
            </p:extLst>
          </p:nvPr>
        </p:nvGraphicFramePr>
        <p:xfrm>
          <a:off x="971600" y="1268760"/>
          <a:ext cx="7272807" cy="4696584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424269"/>
                <a:gridCol w="2424269"/>
                <a:gridCol w="2424269"/>
              </a:tblGrid>
              <a:tr h="2204519">
                <a:tc>
                  <a:txBody>
                    <a:bodyPr/>
                    <a:lstStyle/>
                    <a:p>
                      <a:pPr algn="ctr"/>
                      <a:r>
                        <a:rPr lang="uk-UA" sz="1800" i="1" dirty="0" smtClean="0">
                          <a:solidFill>
                            <a:srgbClr val="0070C0"/>
                          </a:solidFill>
                          <a:latin typeface="+mj-lt"/>
                        </a:rPr>
                        <a:t>Понеділок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smtClean="0">
                          <a:solidFill>
                            <a:srgbClr val="C00000"/>
                          </a:solidFill>
                        </a:rPr>
                        <a:t>Я досліджую світ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err="1" smtClean="0"/>
                        <a:t>Укр</a:t>
                      </a:r>
                      <a:r>
                        <a:rPr lang="uk-UA" sz="1600" dirty="0" smtClean="0"/>
                        <a:t>. мова (</a:t>
                      </a:r>
                      <a:r>
                        <a:rPr lang="uk-UA" sz="1600" dirty="0" err="1" smtClean="0"/>
                        <a:t>чит</a:t>
                      </a:r>
                      <a:r>
                        <a:rPr lang="uk-UA" sz="1600" dirty="0" smtClean="0"/>
                        <a:t>.)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err="1" smtClean="0"/>
                        <a:t>Укр</a:t>
                      </a:r>
                      <a:r>
                        <a:rPr lang="uk-UA" sz="1600" dirty="0" smtClean="0"/>
                        <a:t>. мова (письмо)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smtClean="0"/>
                        <a:t>Фізична культура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smtClean="0"/>
                        <a:t>Трудове навчання</a:t>
                      </a:r>
                    </a:p>
                    <a:p>
                      <a:pPr marL="0" indent="0">
                        <a:buNone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i="1" dirty="0" smtClean="0">
                          <a:solidFill>
                            <a:srgbClr val="0070C0"/>
                          </a:solidFill>
                          <a:latin typeface="+mj-lt"/>
                        </a:rPr>
                        <a:t>Вівторок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smtClean="0"/>
                        <a:t>Іноземна мова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smtClean="0"/>
                        <a:t>Математика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err="1" smtClean="0"/>
                        <a:t>Укр</a:t>
                      </a:r>
                      <a:r>
                        <a:rPr lang="uk-UA" sz="1600" dirty="0" smtClean="0"/>
                        <a:t>. мова (</a:t>
                      </a:r>
                      <a:r>
                        <a:rPr lang="uk-UA" sz="1600" dirty="0" err="1" smtClean="0"/>
                        <a:t>чит</a:t>
                      </a:r>
                      <a:r>
                        <a:rPr lang="uk-UA" sz="1600" dirty="0" smtClean="0"/>
                        <a:t>.)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err="1" smtClean="0"/>
                        <a:t>Укр</a:t>
                      </a:r>
                      <a:r>
                        <a:rPr lang="uk-UA" sz="1600" dirty="0" smtClean="0"/>
                        <a:t>. мова (письмо)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smtClean="0"/>
                        <a:t>Мистецтво</a:t>
                      </a:r>
                      <a:r>
                        <a:rPr lang="uk-UA" sz="1600" baseline="0" dirty="0" smtClean="0"/>
                        <a:t> (обр. </a:t>
                      </a:r>
                      <a:r>
                        <a:rPr lang="uk-UA" sz="1600" baseline="0" dirty="0" err="1" smtClean="0"/>
                        <a:t>мист</a:t>
                      </a:r>
                      <a:r>
                        <a:rPr lang="uk-UA" sz="1600" baseline="0" dirty="0" smtClean="0"/>
                        <a:t>.)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i="1" dirty="0" smtClean="0">
                          <a:solidFill>
                            <a:srgbClr val="0070C0"/>
                          </a:solidFill>
                          <a:latin typeface="+mj-lt"/>
                        </a:rPr>
                        <a:t>Середа</a:t>
                      </a:r>
                      <a:r>
                        <a:rPr lang="uk-UA" i="1" baseline="0" dirty="0" smtClean="0">
                          <a:solidFill>
                            <a:srgbClr val="0070C0"/>
                          </a:solidFill>
                          <a:latin typeface="+mj-lt"/>
                        </a:rPr>
                        <a:t>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Укр</a:t>
                      </a: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мова (</a:t>
                      </a:r>
                      <a:r>
                        <a:rPr kumimoji="0" lang="uk-UA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чит</a:t>
                      </a: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Математика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Укр.мова</a:t>
                      </a: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(письмо)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Фізична культура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Варіативна складова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492065">
                <a:tc>
                  <a:txBody>
                    <a:bodyPr/>
                    <a:lstStyle/>
                    <a:p>
                      <a:pPr algn="ctr"/>
                      <a:r>
                        <a:rPr lang="uk-UA" sz="2000" b="1" i="1" dirty="0" smtClean="0">
                          <a:solidFill>
                            <a:srgbClr val="0070C0"/>
                          </a:solidFill>
                          <a:latin typeface="+mj-lt"/>
                        </a:rPr>
                        <a:t>Четвер</a:t>
                      </a:r>
                      <a:r>
                        <a:rPr lang="uk-UA" baseline="0" dirty="0" smtClean="0"/>
                        <a:t>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 досліджую світ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Математика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Іноземна мова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Мистецтво (</a:t>
                      </a:r>
                      <a:r>
                        <a:rPr kumimoji="0" lang="uk-UA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муз.мист</a:t>
                      </a: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i="1" dirty="0" smtClean="0">
                          <a:solidFill>
                            <a:srgbClr val="0070C0"/>
                          </a:solidFill>
                          <a:latin typeface="+mj-lt"/>
                        </a:rPr>
                        <a:t>П</a:t>
                      </a:r>
                      <a:r>
                        <a:rPr lang="en-US" sz="1800" b="1" i="1" dirty="0" smtClean="0">
                          <a:solidFill>
                            <a:srgbClr val="0070C0"/>
                          </a:solidFill>
                          <a:latin typeface="+mj-lt"/>
                        </a:rPr>
                        <a:t>’</a:t>
                      </a:r>
                      <a:r>
                        <a:rPr lang="uk-UA" sz="1800" b="1" i="1" dirty="0" err="1" smtClean="0">
                          <a:solidFill>
                            <a:srgbClr val="0070C0"/>
                          </a:solidFill>
                          <a:latin typeface="+mj-lt"/>
                        </a:rPr>
                        <a:t>ятниця</a:t>
                      </a:r>
                      <a:endParaRPr lang="en-US" sz="1800" b="1" i="1" dirty="0" smtClean="0">
                        <a:solidFill>
                          <a:srgbClr val="0070C0"/>
                        </a:solidFill>
                        <a:latin typeface="+mj-lt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Укр</a:t>
                      </a: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мова (</a:t>
                      </a:r>
                      <a:r>
                        <a:rPr kumimoji="0" lang="uk-UA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чит</a:t>
                      </a: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./письмо)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Математика 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 досліджую світ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Фізична культура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49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424935" cy="1202485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200" dirty="0" smtClean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uk-UA" sz="2200" dirty="0" smtClean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uk-UA" sz="2200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uk-UA" sz="2200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uk-UA" sz="2200" dirty="0" smtClean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Типовий </a:t>
            </a:r>
            <a:r>
              <a:rPr lang="uk-UA" sz="2200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навчальний план для тих класів, які вибрали інтегрований курс </a:t>
            </a:r>
            <a:r>
              <a:rPr lang="uk-UA" sz="2200" dirty="0" smtClean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uk-UA" sz="2200" dirty="0" smtClean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uk-UA" sz="2200" dirty="0" smtClean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uk-UA" sz="2200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Я досліджую світ” </a:t>
            </a:r>
            <a:r>
              <a:rPr lang="uk-UA" sz="2200" b="1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4 години</a:t>
            </a:r>
            <a:r>
              <a:rPr lang="uk-UA" sz="2200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(підручники “Я досліджую світ” авторів </a:t>
            </a:r>
            <a:r>
              <a:rPr lang="uk-UA" sz="2200" dirty="0" err="1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Андрусенко</a:t>
            </a:r>
            <a:r>
              <a:rPr lang="uk-UA" sz="2200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І.В. та інші,  “Я досліджую світ” авторів  </a:t>
            </a:r>
            <a:r>
              <a:rPr lang="uk-UA" sz="2200" dirty="0" err="1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Гільберг</a:t>
            </a:r>
            <a:r>
              <a:rPr lang="uk-UA" sz="2200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Т.Г. та інші)</a:t>
            </a:r>
            <a:r>
              <a:rPr lang="ru-RU" sz="22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2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uk-UA" sz="2200" b="1" dirty="0">
                <a:solidFill>
                  <a:srgbClr val="00000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НУШ-1</a:t>
            </a:r>
            <a:r>
              <a:rPr lang="ru-RU" sz="36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6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081086"/>
              </p:ext>
            </p:extLst>
          </p:nvPr>
        </p:nvGraphicFramePr>
        <p:xfrm>
          <a:off x="827584" y="1412776"/>
          <a:ext cx="7128791" cy="4543814"/>
        </p:xfrm>
        <a:graphic>
          <a:graphicData uri="http://schemas.openxmlformats.org/drawingml/2006/table">
            <a:tbl>
              <a:tblPr firstRow="1" firstCol="1" bandRow="1"/>
              <a:tblGrid>
                <a:gridCol w="2699527"/>
                <a:gridCol w="597022"/>
                <a:gridCol w="681194"/>
                <a:gridCol w="597022"/>
                <a:gridCol w="597022"/>
                <a:gridCol w="681194"/>
                <a:gridCol w="594616"/>
                <a:gridCol w="681194"/>
              </a:tblGrid>
              <a:tr h="251095">
                <a:tc rowSpan="2">
                  <a:txBody>
                    <a:bodyPr/>
                    <a:lstStyle/>
                    <a:p>
                      <a:pPr indent="184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Назва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184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освітньої галузі 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184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(предмета)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457200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Класи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Кількість годин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на тиждень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10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 кл.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 кл.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 кл.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 кл.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Разом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44">
                <a:tc gridSpan="8">
                  <a:txBody>
                    <a:bodyPr/>
                    <a:lstStyle/>
                    <a:p>
                      <a:pPr indent="21590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 i="1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Інваріантний складник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315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Мовно-літературна (українська мова і літературне читання)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871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Іншомовна (іноземна мова)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9544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Математична (математика)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287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Природнича, громадянська й історична, cоціальна, здоров’язбережувальна, технологічна галузі («Я досліджую світ»)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544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endParaRPr lang="uk-UA" sz="800">
                        <a:solidFill>
                          <a:srgbClr val="00000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– 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88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Інформатична (інформатика)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2432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Мистецька (мистецтво)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32">
                <a:tc>
                  <a:txBody>
                    <a:bodyPr/>
                    <a:lstStyle/>
                    <a:p>
                      <a:pPr indent="18415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Фізкультурна (фізкультура)*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57">
                <a:tc gridSpan="8">
                  <a:txBody>
                    <a:bodyPr/>
                    <a:lstStyle/>
                    <a:p>
                      <a:pPr indent="21590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 i="1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Варіативний складник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972">
                <a:tc gridSpan="2">
                  <a:txBody>
                    <a:bodyPr/>
                    <a:lstStyle/>
                    <a:p>
                      <a:pPr indent="21590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Додаткові години для вивчення предметів освітніх галузей, проведення індивідуальних консультацій та групових занять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57">
                <a:tc gridSpan="2">
                  <a:txBody>
                    <a:bodyPr/>
                    <a:lstStyle/>
                    <a:p>
                      <a:pPr indent="21590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Загальнорічна кількість навчальних годин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20+3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315">
                <a:tc gridSpan="2">
                  <a:txBody>
                    <a:bodyPr/>
                    <a:lstStyle/>
                    <a:p>
                      <a:pPr indent="21590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Гранично допустиме тижневе навантаження учня 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972">
                <a:tc gridSpan="2">
                  <a:txBody>
                    <a:bodyPr/>
                    <a:lstStyle/>
                    <a:p>
                      <a:pPr indent="21590" algn="just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Сумарна кількість навчальних годин, що фінансуються з бюджету (без урахування поділу на групи)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25000"/>
                        </a:lnSpc>
                        <a:spcAft>
                          <a:spcPts val="800"/>
                        </a:spcAft>
                      </a:pPr>
                      <a:r>
                        <a:rPr lang="uk-UA" sz="800" dirty="0">
                          <a:solidFill>
                            <a:srgbClr val="00000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 dirty="0">
                        <a:solidFill>
                          <a:srgbClr val="00000A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3553" marR="47997" marT="0" marB="0" anchor="ctr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Пряма сполучна лінія 8"/>
          <p:cNvCxnSpPr/>
          <p:nvPr/>
        </p:nvCxnSpPr>
        <p:spPr>
          <a:xfrm flipV="1">
            <a:off x="2987824" y="4293096"/>
            <a:ext cx="2736304" cy="517245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831812" y="4786425"/>
            <a:ext cx="5518673" cy="1193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839894" y="6408024"/>
            <a:ext cx="5508225" cy="1192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cxnSp>
    </p:spTree>
    <p:extLst>
      <p:ext uri="{BB962C8B-B14F-4D97-AF65-F5344CB8AC3E}">
        <p14:creationId xmlns:p14="http://schemas.microsoft.com/office/powerpoint/2010/main" val="16236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444916"/>
              </p:ext>
            </p:extLst>
          </p:nvPr>
        </p:nvGraphicFramePr>
        <p:xfrm>
          <a:off x="971600" y="1268760"/>
          <a:ext cx="7272807" cy="4839025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424269"/>
                <a:gridCol w="2424269"/>
                <a:gridCol w="2424269"/>
              </a:tblGrid>
              <a:tr h="2204519">
                <a:tc>
                  <a:txBody>
                    <a:bodyPr/>
                    <a:lstStyle/>
                    <a:p>
                      <a:pPr algn="ctr"/>
                      <a:r>
                        <a:rPr lang="uk-UA" sz="1800" i="1" dirty="0" smtClean="0">
                          <a:solidFill>
                            <a:srgbClr val="0070C0"/>
                          </a:solidFill>
                          <a:latin typeface="+mj-lt"/>
                        </a:rPr>
                        <a:t>Понеділок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smtClean="0">
                          <a:solidFill>
                            <a:srgbClr val="C00000"/>
                          </a:solidFill>
                        </a:rPr>
                        <a:t>Я досліджую світ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err="1" smtClean="0"/>
                        <a:t>Укр</a:t>
                      </a:r>
                      <a:r>
                        <a:rPr lang="uk-UA" sz="1600" dirty="0" smtClean="0"/>
                        <a:t>. мова (</a:t>
                      </a:r>
                      <a:r>
                        <a:rPr lang="uk-UA" sz="1600" dirty="0" err="1" smtClean="0"/>
                        <a:t>чит</a:t>
                      </a:r>
                      <a:r>
                        <a:rPr lang="uk-UA" sz="1600" dirty="0" smtClean="0"/>
                        <a:t>.)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err="1" smtClean="0"/>
                        <a:t>Укр</a:t>
                      </a:r>
                      <a:r>
                        <a:rPr lang="uk-UA" sz="1600" dirty="0" smtClean="0"/>
                        <a:t>. мова (письмо)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smtClean="0"/>
                        <a:t>Фізична культура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smtClean="0"/>
                        <a:t>Варіативна складова</a:t>
                      </a:r>
                    </a:p>
                    <a:p>
                      <a:pPr marL="0" indent="0">
                        <a:buNone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i="1" dirty="0" smtClean="0">
                          <a:solidFill>
                            <a:srgbClr val="0070C0"/>
                          </a:solidFill>
                          <a:latin typeface="+mj-lt"/>
                        </a:rPr>
                        <a:t>Вівторок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smtClean="0"/>
                        <a:t>Іноземна мова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smtClean="0"/>
                        <a:t>Математика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err="1" smtClean="0"/>
                        <a:t>Укр</a:t>
                      </a:r>
                      <a:r>
                        <a:rPr lang="uk-UA" sz="1600" dirty="0" smtClean="0"/>
                        <a:t>. мова (</a:t>
                      </a:r>
                      <a:r>
                        <a:rPr lang="uk-UA" sz="1600" dirty="0" err="1" smtClean="0"/>
                        <a:t>чит</a:t>
                      </a:r>
                      <a:r>
                        <a:rPr lang="uk-UA" sz="1600" dirty="0" smtClean="0"/>
                        <a:t>.)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err="1" smtClean="0"/>
                        <a:t>Укр</a:t>
                      </a:r>
                      <a:r>
                        <a:rPr lang="uk-UA" sz="1600" dirty="0" smtClean="0"/>
                        <a:t>. мова (письмо)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uk-UA" sz="1600" dirty="0" smtClean="0"/>
                        <a:t>Мистецтво</a:t>
                      </a:r>
                      <a:r>
                        <a:rPr lang="uk-UA" sz="1600" baseline="0" dirty="0" smtClean="0"/>
                        <a:t> (обр. </a:t>
                      </a:r>
                      <a:r>
                        <a:rPr lang="uk-UA" sz="1600" baseline="0" dirty="0" err="1" smtClean="0"/>
                        <a:t>мист</a:t>
                      </a:r>
                      <a:r>
                        <a:rPr lang="uk-UA" sz="1600" baseline="0" dirty="0" smtClean="0"/>
                        <a:t>.)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i="1" dirty="0" smtClean="0">
                          <a:solidFill>
                            <a:srgbClr val="0070C0"/>
                          </a:solidFill>
                          <a:latin typeface="+mj-lt"/>
                        </a:rPr>
                        <a:t>Середа</a:t>
                      </a:r>
                      <a:r>
                        <a:rPr lang="uk-UA" i="1" baseline="0" dirty="0" smtClean="0">
                          <a:solidFill>
                            <a:srgbClr val="0070C0"/>
                          </a:solidFill>
                          <a:latin typeface="+mj-lt"/>
                        </a:rPr>
                        <a:t>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Укр</a:t>
                      </a: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мова (</a:t>
                      </a:r>
                      <a:r>
                        <a:rPr kumimoji="0" lang="uk-UA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чит</a:t>
                      </a: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Математика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Укр.мова</a:t>
                      </a: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(письмо)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Фізична культура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 досліджую світ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492065">
                <a:tc>
                  <a:txBody>
                    <a:bodyPr/>
                    <a:lstStyle/>
                    <a:p>
                      <a:pPr algn="ctr"/>
                      <a:r>
                        <a:rPr lang="uk-UA" sz="2000" b="1" i="1" dirty="0" smtClean="0">
                          <a:solidFill>
                            <a:srgbClr val="0070C0"/>
                          </a:solidFill>
                          <a:latin typeface="+mj-lt"/>
                        </a:rPr>
                        <a:t>Четвер</a:t>
                      </a:r>
                      <a:r>
                        <a:rPr lang="uk-UA" baseline="0" dirty="0" smtClean="0"/>
                        <a:t>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 досліджую світ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Математика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Іноземна мова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Мистецтво (</a:t>
                      </a:r>
                      <a:r>
                        <a:rPr kumimoji="0" lang="uk-UA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муз.мист</a:t>
                      </a: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kumimoji="0" lang="uk-UA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i="1" dirty="0" smtClean="0">
                          <a:solidFill>
                            <a:srgbClr val="0070C0"/>
                          </a:solidFill>
                          <a:latin typeface="+mj-lt"/>
                        </a:rPr>
                        <a:t>П</a:t>
                      </a:r>
                      <a:r>
                        <a:rPr lang="en-US" sz="1800" b="1" i="1" dirty="0" smtClean="0">
                          <a:solidFill>
                            <a:srgbClr val="0070C0"/>
                          </a:solidFill>
                          <a:latin typeface="+mj-lt"/>
                        </a:rPr>
                        <a:t>’</a:t>
                      </a:r>
                      <a:r>
                        <a:rPr lang="uk-UA" sz="1800" b="1" i="1" dirty="0" err="1" smtClean="0">
                          <a:solidFill>
                            <a:srgbClr val="0070C0"/>
                          </a:solidFill>
                          <a:latin typeface="+mj-lt"/>
                        </a:rPr>
                        <a:t>ятниця</a:t>
                      </a:r>
                      <a:endParaRPr lang="en-US" sz="1800" b="1" i="1" dirty="0" smtClean="0">
                        <a:solidFill>
                          <a:srgbClr val="0070C0"/>
                        </a:solidFill>
                        <a:latin typeface="+mj-lt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Укр</a:t>
                      </a: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мова (</a:t>
                      </a:r>
                      <a:r>
                        <a:rPr kumimoji="0" lang="uk-UA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чит</a:t>
                      </a: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./письмо)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Математика 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 досліджую світ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Фізична культура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58662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800" b="1" spc="-50" dirty="0">
                <a:solidFill>
                  <a:prstClr val="black">
                    <a:lumMod val="75000"/>
                    <a:lumOff val="25000"/>
                  </a:prstClr>
                </a:solidFill>
                <a:latin typeface="Comic Sans MS" panose="030F0702030302020204" pitchFamily="66" charset="0"/>
              </a:rPr>
              <a:t>Варіативна складова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295433" y="1916832"/>
            <a:ext cx="6564423" cy="342040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0" lvl="0" indent="-91440" algn="ctr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99CB38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Використання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годин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варіативного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складника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навчальних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планів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може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йти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на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збільшення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годин на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вивчення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окремих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предметів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інваріантного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складника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упровадження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курсів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за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вибором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проведенням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індивідуальних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консультацій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та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групових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занять.</a:t>
            </a:r>
            <a:endParaRPr kumimoji="0" lang="uk-UA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43011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94" y="1628800"/>
            <a:ext cx="3841850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1196752"/>
            <a:ext cx="3923235" cy="405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0467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827585" y="476672"/>
            <a:ext cx="7560840" cy="34472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4000" dirty="0" smtClean="0"/>
          </a:p>
          <a:p>
            <a:pPr marL="0" indent="0" algn="ctr">
              <a:buNone/>
            </a:pPr>
            <a:r>
              <a:rPr lang="ru-RU" sz="4000" dirty="0" err="1" smtClean="0"/>
              <a:t>Методичні</a:t>
            </a:r>
            <a:r>
              <a:rPr lang="ru-RU" sz="4000" dirty="0" smtClean="0"/>
              <a:t> </a:t>
            </a:r>
            <a:r>
              <a:rPr lang="ru-RU" sz="4000" dirty="0" err="1"/>
              <a:t>рекомендацій</a:t>
            </a:r>
            <a:r>
              <a:rPr lang="ru-RU" sz="4000" dirty="0"/>
              <a:t> </a:t>
            </a:r>
            <a:r>
              <a:rPr lang="ru-RU" sz="4000" dirty="0" err="1"/>
              <a:t>щодо</a:t>
            </a:r>
            <a:r>
              <a:rPr lang="ru-RU" sz="4000" dirty="0"/>
              <a:t> </a:t>
            </a:r>
            <a:r>
              <a:rPr lang="ru-RU" sz="4000" dirty="0" err="1"/>
              <a:t>заповнення</a:t>
            </a:r>
            <a:r>
              <a:rPr lang="ru-RU" sz="4000" dirty="0"/>
              <a:t> </a:t>
            </a:r>
            <a:r>
              <a:rPr lang="ru-RU" sz="4000" dirty="0" err="1"/>
              <a:t>Класного</a:t>
            </a:r>
            <a:r>
              <a:rPr lang="ru-RU" sz="4000" dirty="0"/>
              <a:t> журналу для 1-4-х </a:t>
            </a:r>
            <a:r>
              <a:rPr lang="ru-RU" sz="4000" dirty="0" err="1"/>
              <a:t>класів</a:t>
            </a:r>
            <a:r>
              <a:rPr lang="ru-RU" sz="4000" dirty="0"/>
              <a:t> </a:t>
            </a:r>
            <a:r>
              <a:rPr lang="ru-RU" sz="4000" dirty="0" err="1"/>
              <a:t>загальноосвітніх</a:t>
            </a:r>
            <a:r>
              <a:rPr lang="ru-RU" sz="4000" dirty="0"/>
              <a:t> </a:t>
            </a:r>
            <a:r>
              <a:rPr lang="ru-RU" sz="4000" dirty="0" err="1"/>
              <a:t>навчальних</a:t>
            </a:r>
            <a:r>
              <a:rPr lang="ru-RU" sz="4000" dirty="0"/>
              <a:t> </a:t>
            </a:r>
            <a:r>
              <a:rPr lang="ru-RU" sz="4000" dirty="0" err="1"/>
              <a:t>закладів</a:t>
            </a:r>
            <a:r>
              <a:rPr lang="ru-RU" sz="4000" dirty="0"/>
              <a:t> (лист </a:t>
            </a:r>
            <a:r>
              <a:rPr lang="ru-RU" sz="4000" dirty="0" err="1"/>
              <a:t>Міністерства</a:t>
            </a:r>
            <a:r>
              <a:rPr lang="ru-RU" sz="4000" dirty="0"/>
              <a:t> </a:t>
            </a:r>
            <a:r>
              <a:rPr lang="ru-RU" sz="4000" dirty="0" err="1"/>
              <a:t>освіти</a:t>
            </a:r>
            <a:r>
              <a:rPr lang="ru-RU" sz="4000" dirty="0"/>
              <a:t> і науки </a:t>
            </a:r>
            <a:r>
              <a:rPr lang="ru-RU" sz="4000" dirty="0" err="1"/>
              <a:t>України</a:t>
            </a:r>
            <a:r>
              <a:rPr lang="ru-RU" sz="4000" dirty="0"/>
              <a:t> </a:t>
            </a:r>
            <a:r>
              <a:rPr lang="ru-RU" sz="4000" dirty="0" err="1"/>
              <a:t>від</a:t>
            </a:r>
            <a:r>
              <a:rPr lang="ru-RU" sz="4000" dirty="0"/>
              <a:t> </a:t>
            </a:r>
            <a:r>
              <a:rPr lang="ru-RU" sz="4000" dirty="0" smtClean="0"/>
              <a:t>21.09.2015</a:t>
            </a:r>
          </a:p>
          <a:p>
            <a:pPr marL="0" indent="0" algn="ctr">
              <a:buNone/>
            </a:pPr>
            <a:r>
              <a:rPr lang="ru-RU" sz="4000" dirty="0" smtClean="0"/>
              <a:t> </a:t>
            </a:r>
            <a:r>
              <a:rPr lang="ru-RU" sz="4000" dirty="0"/>
              <a:t>№ 2/2-14-1907-15)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37588315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426807"/>
              </p:ext>
            </p:extLst>
          </p:nvPr>
        </p:nvGraphicFramePr>
        <p:xfrm>
          <a:off x="899592" y="764705"/>
          <a:ext cx="7272807" cy="7770657"/>
        </p:xfrm>
        <a:graphic>
          <a:graphicData uri="http://schemas.openxmlformats.org/drawingml/2006/table">
            <a:tbl>
              <a:tblPr firstRow="1" firstCol="1" bandRow="1"/>
              <a:tblGrid>
                <a:gridCol w="512781"/>
                <a:gridCol w="4095016"/>
                <a:gridCol w="717892"/>
                <a:gridCol w="1947118"/>
              </a:tblGrid>
              <a:tr h="105010">
                <a:tc gridSpan="4">
                  <a:txBody>
                    <a:bodyPr/>
                    <a:lstStyle/>
                    <a:p>
                      <a:pPr marL="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Розділ</a:t>
                      </a:r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2.  ОСІНЬ ТАКА МИЛА </a:t>
                      </a:r>
                      <a:endParaRPr lang="ru-RU" sz="8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0322">
                <a:tc>
                  <a:txBody>
                    <a:bodyPr/>
                    <a:lstStyle/>
                    <a:p>
                      <a:pPr marL="50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вранці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Сонце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радо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зустрічаю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90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неживої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живої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природи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Згинання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і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складання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паперу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Орігамі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«Сонечко».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88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0913">
                <a:tc>
                  <a:txBody>
                    <a:bodyPr/>
                    <a:lstStyle/>
                    <a:p>
                      <a:pPr marL="50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372235">
                        <a:lnSpc>
                          <a:spcPct val="114000"/>
                        </a:lnSpc>
                        <a:spcAft>
                          <a:spcPts val="20"/>
                        </a:spcAft>
                      </a:pP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Досліджую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повітря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Звідки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з’являється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вітер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5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Вітрові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розваги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Збирання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природного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матеріалу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екскурсія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).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Аплікація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з природного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матеріалу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«Пташка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88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8392">
                <a:tc>
                  <a:txBody>
                    <a:bodyPr/>
                    <a:lstStyle/>
                    <a:p>
                      <a:pPr marL="68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88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13360">
                        <a:lnSpc>
                          <a:spcPct val="113000"/>
                        </a:lnSpc>
                        <a:spcAft>
                          <a:spcPts val="30"/>
                        </a:spcAft>
                      </a:pP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Водичко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водичко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умий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моє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личко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Вода —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справжнє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диво.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2908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Навчуся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заощаджувати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воду.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Підготовка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до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роботи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зберігання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природного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матеріалу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Аплікація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«Золота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рибка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».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88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322">
                <a:tc>
                  <a:txBody>
                    <a:bodyPr/>
                    <a:lstStyle/>
                    <a:p>
                      <a:pPr marL="68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 – дослідники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Досліджую природу рідного краю.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Аплікація з природного матеріалу «Грибна родина».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88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9556">
                <a:tc>
                  <a:txBody>
                    <a:bodyPr/>
                    <a:lstStyle/>
                    <a:p>
                      <a:pPr marL="68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15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Природні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рукотворні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об’єкти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Моя родина.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Оздоблення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виробів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Листівка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до дня Святого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Миколая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88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737">
                <a:tc>
                  <a:txBody>
                    <a:bodyPr/>
                    <a:lstStyle/>
                    <a:p>
                      <a:pPr marL="68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1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Природа в житті людини.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5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Винаходи людства.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Оздоблення виробів. Ялинкові прикраси.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88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449">
                <a:tc gridSpan="4">
                  <a:txBody>
                    <a:bodyPr/>
                    <a:lstStyle/>
                    <a:p>
                      <a:pPr marL="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Розділ</a:t>
                      </a: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3.  ДЕ ТИ, ЗИМОНЬКО, ЖИВЕШ?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5850">
                <a:tc>
                  <a:txBody>
                    <a:bodyPr/>
                    <a:lstStyle/>
                    <a:p>
                      <a:pPr marL="68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95630">
                        <a:lnSpc>
                          <a:spcPct val="114000"/>
                        </a:lnSpc>
                        <a:spcAft>
                          <a:spcPts val="15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Зимові явища в природі </a:t>
                      </a: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Допомагаю птахам узимку.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35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Зимові розваги.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5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Досліджую сніжинку.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Ажурне вирізування з паперу. «Сніжинка».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0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639">
                <a:tc>
                  <a:txBody>
                    <a:bodyPr/>
                    <a:lstStyle/>
                    <a:p>
                      <a:pPr marL="68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Веселі зимові свята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Традиції святкування Різдва Христового Робота з папером. Виготовлення новорічної гірлянди.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88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449">
                <a:tc>
                  <a:txBody>
                    <a:bodyPr/>
                    <a:lstStyle/>
                    <a:p>
                      <a:pPr marL="68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Резерв часу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00">
                <a:tc>
                  <a:txBody>
                    <a:bodyPr/>
                    <a:lstStyle/>
                    <a:p>
                      <a:pPr marL="488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88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88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88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88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88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921" marR="26536" marT="20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39378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619" y="692697"/>
            <a:ext cx="6965245" cy="504056"/>
          </a:xfrm>
        </p:spPr>
        <p:txBody>
          <a:bodyPr>
            <a:normAutofit/>
          </a:bodyPr>
          <a:lstStyle/>
          <a:p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Вчитель_________________________________________________________________________</a:t>
            </a:r>
            <a:endParaRPr lang="ru-RU" sz="1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3682775"/>
              </p:ext>
            </p:extLst>
          </p:nvPr>
        </p:nvGraphicFramePr>
        <p:xfrm>
          <a:off x="1258888" y="1196975"/>
          <a:ext cx="7058024" cy="330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800"/>
                <a:gridCol w="1008112"/>
                <a:gridCol w="3780606"/>
                <a:gridCol w="17645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№</a:t>
                      </a:r>
                    </a:p>
                    <a:p>
                      <a:pPr algn="ctr"/>
                      <a:r>
                        <a:rPr lang="uk-UA" dirty="0" smtClean="0"/>
                        <a:t>з/п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Дата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Зміст уроку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Домашнє завдання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Тема тижня:</a:t>
                      </a:r>
                      <a:r>
                        <a:rPr lang="uk-UA" baseline="0" dirty="0" smtClean="0"/>
                        <a:t> «Досліджую повітря»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33.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24/10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Звідки з'являється вітер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34.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26/10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Вітрові розваги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35.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27/10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Збирання природного матеріалу (екскурсія)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36.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28/10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Аплікація з природного матеріалу «Пташка»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59341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1628800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Дякую за увагу!</a:t>
            </a:r>
            <a:endParaRPr lang="uk-UA" sz="4000" dirty="0">
              <a:solidFill>
                <a:schemeClr val="accent2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564904"/>
            <a:ext cx="3995228" cy="320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8893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755434"/>
          </a:xfrm>
        </p:spPr>
        <p:txBody>
          <a:bodyPr>
            <a:noAutofit/>
          </a:bodyPr>
          <a:lstStyle/>
          <a:p>
            <a:r>
              <a:rPr lang="uk-UA" sz="43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Закон України </a:t>
            </a:r>
            <a:r>
              <a:rPr lang="uk-UA" sz="43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uk-UA" sz="43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uk-UA" sz="43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«</a:t>
            </a:r>
            <a:r>
              <a:rPr lang="uk-UA" sz="43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Про освіту»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63040" y="4869161"/>
            <a:ext cx="6196405" cy="853908"/>
          </a:xfrm>
        </p:spPr>
        <p:txBody>
          <a:bodyPr>
            <a:normAutofit/>
          </a:bodyPr>
          <a:lstStyle/>
          <a:p>
            <a:pPr marL="0" lvl="0" indent="0" algn="r" eaLnBrk="0" fontAlgn="base" hangingPunct="0">
              <a:spcAft>
                <a:spcPct val="0"/>
              </a:spcAft>
              <a:buClr>
                <a:srgbClr val="FF9900"/>
              </a:buClr>
              <a:buSzPct val="75000"/>
              <a:buNone/>
            </a:pPr>
            <a:r>
              <a:rPr lang="uk-UA" altLang="uk-UA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від 05.09.2017 № 2145-</a:t>
            </a:r>
            <a:r>
              <a:rPr lang="en-US" altLang="uk-UA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VIII</a:t>
            </a:r>
            <a:endParaRPr lang="uk-UA" altLang="uk-UA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4187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611418"/>
          </a:xfrm>
        </p:spPr>
        <p:txBody>
          <a:bodyPr>
            <a:noAutofit/>
          </a:bodyPr>
          <a:lstStyle/>
          <a:p>
            <a:r>
              <a:rPr lang="uk-UA" sz="43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uk-UA" sz="43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uk-UA" sz="43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Державний </a:t>
            </a:r>
            <a:r>
              <a:rPr lang="uk-UA" sz="43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стандарт початкової </a:t>
            </a:r>
            <a:r>
              <a:rPr lang="uk-UA" sz="43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освіти</a:t>
            </a:r>
            <a:endParaRPr lang="uk-UA" sz="4300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463040" y="4077071"/>
            <a:ext cx="6853376" cy="1645997"/>
          </a:xfrm>
        </p:spPr>
        <p:txBody>
          <a:bodyPr/>
          <a:lstStyle/>
          <a:p>
            <a:pPr marL="0" lvl="0" indent="0" algn="r" eaLnBrk="0" fontAlgn="base" hangingPunct="0">
              <a:spcAft>
                <a:spcPct val="0"/>
              </a:spcAft>
              <a:buClr>
                <a:srgbClr val="FF9900"/>
              </a:buClr>
              <a:buSzPct val="75000"/>
              <a:buNone/>
            </a:pPr>
            <a:endParaRPr lang="uk-UA" altLang="uk-UA" sz="2000" b="1" kern="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0" lvl="0" indent="0" algn="r" eaLnBrk="0" fontAlgn="base" hangingPunct="0">
              <a:spcAft>
                <a:spcPct val="0"/>
              </a:spcAft>
              <a:buClr>
                <a:srgbClr val="FF9900"/>
              </a:buClr>
              <a:buSzPct val="75000"/>
              <a:buNone/>
            </a:pPr>
            <a:r>
              <a:rPr lang="uk-UA" altLang="uk-UA" sz="2000" b="1" kern="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затверджено </a:t>
            </a:r>
            <a:r>
              <a:rPr lang="uk-UA" altLang="uk-UA" sz="2000" b="1" kern="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Постановою </a:t>
            </a:r>
            <a:endParaRPr lang="uk-UA" altLang="uk-UA" sz="2000" b="1" kern="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0" lvl="0" indent="0" algn="r" eaLnBrk="0" fontAlgn="base" hangingPunct="0">
              <a:spcAft>
                <a:spcPct val="0"/>
              </a:spcAft>
              <a:buClr>
                <a:srgbClr val="FF9900"/>
              </a:buClr>
              <a:buSzPct val="75000"/>
              <a:buNone/>
            </a:pPr>
            <a:r>
              <a:rPr lang="uk-UA" altLang="uk-UA" sz="2000" b="1" kern="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Кабінету </a:t>
            </a:r>
            <a:r>
              <a:rPr lang="uk-UA" altLang="uk-UA" sz="2000" b="1" kern="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Міністрів </a:t>
            </a:r>
            <a:r>
              <a:rPr lang="uk-UA" altLang="uk-UA" sz="2000" b="1" kern="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України</a:t>
            </a:r>
          </a:p>
          <a:p>
            <a:pPr marL="0" lvl="0" indent="0" algn="r" eaLnBrk="0" fontAlgn="base" hangingPunct="0">
              <a:spcAft>
                <a:spcPct val="0"/>
              </a:spcAft>
              <a:buClr>
                <a:srgbClr val="FF9900"/>
              </a:buClr>
              <a:buSzPct val="75000"/>
              <a:buNone/>
            </a:pPr>
            <a:r>
              <a:rPr lang="uk-UA" altLang="uk-UA" sz="2000" b="1" kern="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uk-UA" altLang="uk-UA" sz="2000" b="1" kern="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від </a:t>
            </a:r>
            <a:r>
              <a:rPr lang="uk-UA" altLang="uk-UA" sz="2000" b="1" kern="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21.02.2018 №87</a:t>
            </a:r>
            <a:endParaRPr lang="uk-UA" altLang="uk-UA" sz="2000" b="1" kern="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0" lvl="0" indent="0" algn="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uk-UA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1282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632847" cy="568863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Типові освітні програми для закладів загальної середньої освіти</a:t>
            </a:r>
            <a:br>
              <a:rPr lang="uk-UA" dirty="0" smtClean="0">
                <a:solidFill>
                  <a:schemeClr val="accent2"/>
                </a:solidFill>
                <a:latin typeface="Arial Black" panose="020B0A04020102020204" pitchFamily="34" charset="0"/>
              </a:rPr>
            </a:br>
            <a:r>
              <a:rPr lang="uk-UA" sz="27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(Наказ МОН України від 21.03.2018 р. </a:t>
            </a:r>
            <a:br>
              <a:rPr lang="uk-UA" sz="27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uk-UA" sz="27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№ 268)</a:t>
            </a:r>
            <a:br>
              <a:rPr lang="uk-UA" sz="27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uk-UA" sz="31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Типова </a:t>
            </a:r>
            <a:r>
              <a:rPr lang="uk-UA" sz="3100" dirty="0">
                <a:solidFill>
                  <a:schemeClr val="accent2"/>
                </a:solidFill>
                <a:latin typeface="Arial Black" panose="020B0A04020102020204" pitchFamily="34" charset="0"/>
              </a:rPr>
              <a:t>освітня програма, розроблена під </a:t>
            </a:r>
            <a:r>
              <a:rPr lang="uk-UA" sz="31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керівництвом </a:t>
            </a:r>
            <a:r>
              <a:rPr lang="uk-UA" sz="3100" dirty="0" err="1" smtClean="0">
                <a:solidFill>
                  <a:schemeClr val="accent2"/>
                </a:solidFill>
                <a:latin typeface="Arial Black" panose="020B0A04020102020204" pitchFamily="34" charset="0"/>
              </a:rPr>
              <a:t>О.Я.Савченко</a:t>
            </a:r>
            <a:r>
              <a:rPr lang="uk-UA" sz="31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/>
            </a:r>
            <a:br>
              <a:rPr lang="uk-UA" sz="31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</a:br>
            <a:r>
              <a:rPr lang="uk-UA" sz="31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Типова освітня програма, розроблена під керівництвом </a:t>
            </a:r>
            <a:r>
              <a:rPr lang="uk-UA" sz="3100" dirty="0" err="1" smtClean="0">
                <a:solidFill>
                  <a:schemeClr val="accent2"/>
                </a:solidFill>
                <a:latin typeface="Arial Black" panose="020B0A04020102020204" pitchFamily="34" charset="0"/>
              </a:rPr>
              <a:t>Р.Б.Шияна</a:t>
            </a:r>
            <a:r>
              <a:rPr lang="uk-UA" sz="27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uk-UA" sz="27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8374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124744"/>
            <a:ext cx="76328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Типова освітня програма закладів загальної середньої освіти </a:t>
            </a:r>
          </a:p>
          <a:p>
            <a:pPr algn="ctr"/>
            <a:r>
              <a:rPr lang="uk-UA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І ступеня</a:t>
            </a:r>
          </a:p>
          <a:p>
            <a:pPr algn="ctr"/>
            <a:r>
              <a:rPr lang="uk-UA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(2-4 класи)</a:t>
            </a:r>
            <a:endParaRPr lang="uk-UA" sz="4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5013176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Наказ МОН України від 20.04.2018 №407</a:t>
            </a:r>
            <a:endParaRPr lang="uk-UA" sz="2400" dirty="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45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620688"/>
            <a:ext cx="7632848" cy="5256584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solidFill>
                  <a:schemeClr val="accent2"/>
                </a:solidFill>
                <a:latin typeface="Arial Black" panose="020B0A04020102020204" pitchFamily="34" charset="0"/>
              </a:rPr>
              <a:t>Інструктивно-методичні</a:t>
            </a:r>
            <a:r>
              <a:rPr lang="ru-RU" sz="40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 </a:t>
            </a:r>
            <a:r>
              <a:rPr lang="ru-RU" sz="4000" dirty="0" err="1" smtClean="0">
                <a:solidFill>
                  <a:schemeClr val="accent2"/>
                </a:solidFill>
                <a:latin typeface="Arial Black" panose="020B0A04020102020204" pitchFamily="34" charset="0"/>
              </a:rPr>
              <a:t>рекомендації</a:t>
            </a:r>
            <a:r>
              <a:rPr lang="ru-RU" sz="40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 </a:t>
            </a:r>
            <a:r>
              <a:rPr lang="ru-RU" sz="4000" dirty="0" err="1" smtClean="0">
                <a:solidFill>
                  <a:schemeClr val="accent2"/>
                </a:solidFill>
                <a:latin typeface="Arial Black" panose="020B0A04020102020204" pitchFamily="34" charset="0"/>
              </a:rPr>
              <a:t>щодо</a:t>
            </a:r>
            <a:r>
              <a:rPr lang="ru-RU" sz="40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 </a:t>
            </a:r>
            <a:r>
              <a:rPr lang="ru-RU" sz="4000" dirty="0" err="1" smtClean="0">
                <a:solidFill>
                  <a:schemeClr val="accent2"/>
                </a:solidFill>
                <a:latin typeface="Arial Black" panose="020B0A04020102020204" pitchFamily="34" charset="0"/>
              </a:rPr>
              <a:t>вивчення</a:t>
            </a:r>
            <a:r>
              <a:rPr lang="ru-RU" sz="40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 у закладах </a:t>
            </a:r>
            <a:r>
              <a:rPr lang="ru-RU" sz="4000" dirty="0" err="1" smtClean="0">
                <a:solidFill>
                  <a:schemeClr val="accent2"/>
                </a:solidFill>
                <a:latin typeface="Arial Black" panose="020B0A04020102020204" pitchFamily="34" charset="0"/>
              </a:rPr>
              <a:t>загальної</a:t>
            </a:r>
            <a:r>
              <a:rPr lang="ru-RU" sz="40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 </a:t>
            </a:r>
            <a:r>
              <a:rPr lang="ru-RU" sz="4000" dirty="0" err="1" smtClean="0">
                <a:solidFill>
                  <a:schemeClr val="accent2"/>
                </a:solidFill>
                <a:latin typeface="Arial Black" panose="020B0A04020102020204" pitchFamily="34" charset="0"/>
              </a:rPr>
              <a:t>середньої</a:t>
            </a:r>
            <a:r>
              <a:rPr lang="ru-RU" sz="40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 </a:t>
            </a:r>
            <a:r>
              <a:rPr lang="ru-RU" sz="4000" dirty="0" err="1" smtClean="0">
                <a:solidFill>
                  <a:schemeClr val="accent2"/>
                </a:solidFill>
                <a:latin typeface="Arial Black" panose="020B0A04020102020204" pitchFamily="34" charset="0"/>
              </a:rPr>
              <a:t>освіти</a:t>
            </a:r>
            <a:r>
              <a:rPr lang="ru-RU" sz="40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 </a:t>
            </a:r>
            <a:r>
              <a:rPr lang="ru-RU" sz="4000" dirty="0" err="1">
                <a:solidFill>
                  <a:schemeClr val="accent2"/>
                </a:solidFill>
                <a:latin typeface="Arial Black" panose="020B0A04020102020204" pitchFamily="34" charset="0"/>
              </a:rPr>
              <a:t>навчальних</a:t>
            </a:r>
            <a:r>
              <a:rPr lang="ru-RU" sz="4000" dirty="0">
                <a:solidFill>
                  <a:schemeClr val="accent2"/>
                </a:solidFill>
                <a:latin typeface="Arial Black" panose="020B0A04020102020204" pitchFamily="34" charset="0"/>
              </a:rPr>
              <a:t> </a:t>
            </a:r>
            <a:r>
              <a:rPr lang="ru-RU" sz="4000" dirty="0" err="1" smtClean="0">
                <a:solidFill>
                  <a:schemeClr val="accent2"/>
                </a:solidFill>
                <a:latin typeface="Arial Black" panose="020B0A04020102020204" pitchFamily="34" charset="0"/>
              </a:rPr>
              <a:t>предметів</a:t>
            </a:r>
            <a:r>
              <a:rPr lang="ru-RU" sz="40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 та </a:t>
            </a:r>
            <a:r>
              <a:rPr lang="ru-RU" sz="4000" dirty="0" err="1" smtClean="0">
                <a:solidFill>
                  <a:schemeClr val="accent2"/>
                </a:solidFill>
                <a:latin typeface="Arial Black" panose="020B0A04020102020204" pitchFamily="34" charset="0"/>
              </a:rPr>
              <a:t>організації</a:t>
            </a:r>
            <a:r>
              <a:rPr lang="ru-RU" sz="40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 </a:t>
            </a:r>
            <a:r>
              <a:rPr lang="ru-RU" sz="4000" dirty="0" err="1" smtClean="0">
                <a:solidFill>
                  <a:schemeClr val="accent2"/>
                </a:solidFill>
                <a:latin typeface="Arial Black" panose="020B0A04020102020204" pitchFamily="34" charset="0"/>
              </a:rPr>
              <a:t>освітнього</a:t>
            </a:r>
            <a:r>
              <a:rPr lang="ru-RU" sz="40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 </a:t>
            </a:r>
            <a:r>
              <a:rPr lang="ru-RU" sz="4000" dirty="0" err="1" smtClean="0">
                <a:solidFill>
                  <a:schemeClr val="accent2"/>
                </a:solidFill>
                <a:latin typeface="Arial Black" panose="020B0A04020102020204" pitchFamily="34" charset="0"/>
              </a:rPr>
              <a:t>процесу</a:t>
            </a:r>
            <a:r>
              <a:rPr lang="ru-RU" sz="40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 у 2018/2019 </a:t>
            </a:r>
            <a:r>
              <a:rPr lang="ru-RU" sz="4000" dirty="0" err="1" smtClean="0">
                <a:solidFill>
                  <a:schemeClr val="accent2"/>
                </a:solidFill>
                <a:latin typeface="Arial Black" panose="020B0A04020102020204" pitchFamily="34" charset="0"/>
              </a:rPr>
              <a:t>н.р</a:t>
            </a:r>
            <a:r>
              <a:rPr lang="ru-RU" sz="4000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.</a:t>
            </a:r>
            <a:endParaRPr lang="uk-UA" sz="4000" dirty="0">
              <a:solidFill>
                <a:schemeClr val="accent2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37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620688"/>
            <a:ext cx="77048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chemeClr val="accent2"/>
              </a:solidFill>
              <a:latin typeface="Arial Black" panose="020B0A04020102020204" pitchFamily="34" charset="0"/>
              <a:ea typeface="+mj-ea"/>
              <a:cs typeface="+mj-cs"/>
            </a:endParaRPr>
          </a:p>
          <a:p>
            <a:pPr algn="ctr"/>
            <a:r>
              <a:rPr lang="ru-RU" sz="3600" b="1" dirty="0" smtClean="0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Про </a:t>
            </a:r>
            <a:r>
              <a:rPr lang="ru-RU" sz="3600" b="1" dirty="0" err="1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організаційні</a:t>
            </a:r>
            <a:r>
              <a:rPr lang="ru-RU" sz="3600" b="1" dirty="0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 </a:t>
            </a:r>
            <a:r>
              <a:rPr lang="ru-RU" sz="3600" b="1" dirty="0" err="1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питання</a:t>
            </a:r>
            <a:r>
              <a:rPr lang="ru-RU" sz="3600" b="1" dirty="0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 </a:t>
            </a:r>
            <a:r>
              <a:rPr lang="ru-RU" sz="3600" b="1" dirty="0" err="1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запровадження</a:t>
            </a:r>
            <a:r>
              <a:rPr lang="ru-RU" sz="3600" b="1" dirty="0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 </a:t>
            </a:r>
            <a:r>
              <a:rPr lang="ru-RU" sz="3600" b="1" dirty="0" err="1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Концепції</a:t>
            </a:r>
            <a:r>
              <a:rPr lang="ru-RU" sz="3600" b="1" dirty="0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 </a:t>
            </a:r>
            <a:r>
              <a:rPr lang="ru-RU" sz="3600" b="1" dirty="0" err="1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Нової</a:t>
            </a:r>
            <a:r>
              <a:rPr lang="ru-RU" sz="3600" b="1" dirty="0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 </a:t>
            </a:r>
            <a:r>
              <a:rPr lang="ru-RU" sz="3600" b="1" dirty="0" err="1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української</a:t>
            </a:r>
            <a:r>
              <a:rPr lang="ru-RU" sz="3600" b="1" dirty="0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 </a:t>
            </a:r>
            <a:r>
              <a:rPr lang="ru-RU" sz="3600" b="1" dirty="0" err="1" smtClean="0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школи</a:t>
            </a:r>
            <a:endParaRPr lang="ru-RU" sz="3600" b="1" dirty="0" smtClean="0">
              <a:solidFill>
                <a:schemeClr val="accent2"/>
              </a:solidFill>
              <a:latin typeface="Arial Black" panose="020B0A04020102020204" pitchFamily="34" charset="0"/>
              <a:ea typeface="+mj-ea"/>
              <a:cs typeface="+mj-cs"/>
            </a:endParaRPr>
          </a:p>
          <a:p>
            <a:pPr algn="ctr"/>
            <a:r>
              <a:rPr lang="ru-RU" sz="3600" b="1" dirty="0" smtClean="0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у </a:t>
            </a:r>
            <a:r>
              <a:rPr lang="ru-RU" sz="3600" b="1" dirty="0" err="1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загальноосвітніх</a:t>
            </a:r>
            <a:r>
              <a:rPr lang="ru-RU" sz="3600" b="1" dirty="0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 </a:t>
            </a:r>
            <a:r>
              <a:rPr lang="ru-RU" sz="3600" b="1" dirty="0" err="1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навчальних</a:t>
            </a:r>
            <a:r>
              <a:rPr lang="ru-RU" sz="3600" b="1" dirty="0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 закладах </a:t>
            </a:r>
            <a:endParaRPr lang="ru-RU" sz="3600" b="1" dirty="0" smtClean="0">
              <a:solidFill>
                <a:schemeClr val="accent2"/>
              </a:solidFill>
              <a:latin typeface="Arial Black" panose="020B0A04020102020204" pitchFamily="34" charset="0"/>
              <a:ea typeface="+mj-ea"/>
              <a:cs typeface="+mj-cs"/>
            </a:endParaRPr>
          </a:p>
          <a:p>
            <a:pPr algn="ctr"/>
            <a:r>
              <a:rPr lang="ru-RU" sz="3600" b="1" dirty="0" smtClean="0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І </a:t>
            </a:r>
            <a:r>
              <a:rPr lang="ru-RU" sz="3600" b="1" dirty="0" err="1">
                <a:solidFill>
                  <a:schemeClr val="accent2"/>
                </a:solidFill>
                <a:latin typeface="Arial Black" panose="020B0A04020102020204" pitchFamily="34" charset="0"/>
                <a:ea typeface="+mj-ea"/>
                <a:cs typeface="+mj-cs"/>
              </a:rPr>
              <a:t>ступеня</a:t>
            </a:r>
            <a:endParaRPr lang="uk-UA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2" y="4797152"/>
            <a:ext cx="597666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</a:pPr>
            <a:r>
              <a:rPr lang="ru-RU" altLang="uk-UA" sz="3200" kern="0" dirty="0">
                <a:solidFill>
                  <a:schemeClr val="tx2"/>
                </a:solidFill>
                <a:latin typeface="Arial Black" panose="020B0A04020102020204" pitchFamily="34" charset="0"/>
              </a:rPr>
              <a:t>Наказ МОН </a:t>
            </a:r>
            <a:r>
              <a:rPr lang="ru-RU" altLang="uk-UA" sz="3200" kern="0" dirty="0" err="1">
                <a:solidFill>
                  <a:schemeClr val="tx2"/>
                </a:solidFill>
                <a:latin typeface="Arial Black" panose="020B0A04020102020204" pitchFamily="34" charset="0"/>
              </a:rPr>
              <a:t>України</a:t>
            </a:r>
            <a:r>
              <a:rPr lang="ru-RU" altLang="uk-UA" sz="3200" kern="0" dirty="0">
                <a:solidFill>
                  <a:schemeClr val="tx2"/>
                </a:solidFill>
                <a:latin typeface="Arial Black" panose="020B0A04020102020204" pitchFamily="34" charset="0"/>
              </a:rPr>
              <a:t> 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</a:pPr>
            <a:r>
              <a:rPr lang="ru-RU" altLang="uk-UA" sz="3200" kern="0" dirty="0" err="1">
                <a:solidFill>
                  <a:schemeClr val="tx2"/>
                </a:solidFill>
                <a:latin typeface="Arial Black" panose="020B0A04020102020204" pitchFamily="34" charset="0"/>
              </a:rPr>
              <a:t>від</a:t>
            </a:r>
            <a:r>
              <a:rPr lang="ru-RU" altLang="uk-UA" sz="3200" kern="0" dirty="0">
                <a:solidFill>
                  <a:schemeClr val="tx2"/>
                </a:solidFill>
                <a:latin typeface="Arial Black" panose="020B0A04020102020204" pitchFamily="34" charset="0"/>
              </a:rPr>
              <a:t> </a:t>
            </a:r>
            <a:r>
              <a:rPr lang="ru-RU" altLang="uk-UA" sz="3200" kern="0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13.07.2017 №</a:t>
            </a:r>
            <a:r>
              <a:rPr lang="ru-RU" altLang="uk-UA" sz="3200" kern="0" dirty="0">
                <a:solidFill>
                  <a:schemeClr val="tx2"/>
                </a:solidFill>
                <a:latin typeface="Arial Black" panose="020B0A04020102020204" pitchFamily="34" charset="0"/>
              </a:rPr>
              <a:t>1021 </a:t>
            </a:r>
            <a:endParaRPr lang="uk-UA" altLang="uk-UA" sz="3200" kern="0" dirty="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34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817582"/>
            <a:ext cx="7704855" cy="3619530"/>
          </a:xfrm>
        </p:spPr>
        <p:txBody>
          <a:bodyPr>
            <a:noAutofit/>
          </a:bodyPr>
          <a:lstStyle/>
          <a:p>
            <a:r>
              <a:rPr lang="ru-RU" sz="4300" dirty="0" err="1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Методичні</a:t>
            </a:r>
            <a:r>
              <a:rPr lang="ru-RU" sz="43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4300" dirty="0" err="1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рекомендації</a:t>
            </a:r>
            <a:r>
              <a:rPr lang="ru-RU" sz="43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4300" dirty="0" err="1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щодо</a:t>
            </a:r>
            <a:r>
              <a:rPr lang="ru-RU" sz="43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4300" dirty="0" err="1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формувального</a:t>
            </a:r>
            <a:r>
              <a:rPr lang="ru-RU" sz="43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4300" dirty="0" err="1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оцінювання</a:t>
            </a:r>
            <a:r>
              <a:rPr lang="ru-RU" sz="43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4300" dirty="0" err="1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учнів</a:t>
            </a:r>
            <a:r>
              <a:rPr lang="ru-RU" sz="43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br>
              <a:rPr lang="ru-RU" sz="43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3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1 </a:t>
            </a:r>
            <a:r>
              <a:rPr lang="ru-RU" sz="4300" dirty="0" err="1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класу</a:t>
            </a:r>
            <a:endParaRPr lang="ru-RU" sz="4300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115616" y="4437112"/>
            <a:ext cx="7272808" cy="172819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500" dirty="0" err="1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Листи</a:t>
            </a:r>
            <a:r>
              <a:rPr lang="ru-RU" sz="25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МОН </a:t>
            </a:r>
            <a:r>
              <a:rPr lang="ru-RU" sz="2500" dirty="0" err="1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України</a:t>
            </a:r>
            <a:r>
              <a:rPr lang="ru-RU" sz="25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500" dirty="0" err="1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від</a:t>
            </a:r>
            <a:r>
              <a:rPr lang="ru-RU" sz="25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18.05.2018</a:t>
            </a:r>
            <a:r>
              <a:rPr lang="ru-RU" dirty="0">
                <a:solidFill>
                  <a:srgbClr val="333333"/>
                </a:solidFill>
                <a:latin typeface="Helvetica Neue"/>
              </a:rPr>
              <a:t> 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     №2.2-1250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     та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від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21.05.2018 № 2.2-1255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9366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Кнопка">
    <a:dk1>
      <a:sysClr val="windowText" lastClr="000000"/>
    </a:dk1>
    <a:lt1>
      <a:sysClr val="window" lastClr="FFFFFF"/>
    </a:lt1>
    <a:dk2>
      <a:srgbClr val="465E9C"/>
    </a:dk2>
    <a:lt2>
      <a:srgbClr val="CCDDEA"/>
    </a:lt2>
    <a:accent1>
      <a:srgbClr val="FDA023"/>
    </a:accent1>
    <a:accent2>
      <a:srgbClr val="AA2B1E"/>
    </a:accent2>
    <a:accent3>
      <a:srgbClr val="71685C"/>
    </a:accent3>
    <a:accent4>
      <a:srgbClr val="64A73B"/>
    </a:accent4>
    <a:accent5>
      <a:srgbClr val="EB5605"/>
    </a:accent5>
    <a:accent6>
      <a:srgbClr val="B9CA1A"/>
    </a:accent6>
    <a:hlink>
      <a:srgbClr val="D83E2C"/>
    </a:hlink>
    <a:folHlink>
      <a:srgbClr val="ED7D27"/>
    </a:folHlink>
  </a:clrScheme>
</a:themeOverride>
</file>

<file path=ppt/theme/themeOverride2.xml><?xml version="1.0" encoding="utf-8"?>
<a:themeOverride xmlns:a="http://schemas.openxmlformats.org/drawingml/2006/main">
  <a:clrScheme name="Кнопка">
    <a:dk1>
      <a:sysClr val="windowText" lastClr="000000"/>
    </a:dk1>
    <a:lt1>
      <a:sysClr val="window" lastClr="FFFFFF"/>
    </a:lt1>
    <a:dk2>
      <a:srgbClr val="465E9C"/>
    </a:dk2>
    <a:lt2>
      <a:srgbClr val="CCDDEA"/>
    </a:lt2>
    <a:accent1>
      <a:srgbClr val="FDA023"/>
    </a:accent1>
    <a:accent2>
      <a:srgbClr val="AA2B1E"/>
    </a:accent2>
    <a:accent3>
      <a:srgbClr val="71685C"/>
    </a:accent3>
    <a:accent4>
      <a:srgbClr val="64A73B"/>
    </a:accent4>
    <a:accent5>
      <a:srgbClr val="EB5605"/>
    </a:accent5>
    <a:accent6>
      <a:srgbClr val="B9CA1A"/>
    </a:accent6>
    <a:hlink>
      <a:srgbClr val="D83E2C"/>
    </a:hlink>
    <a:folHlink>
      <a:srgbClr val="ED7D2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610</TotalTime>
  <Words>1124</Words>
  <Application>Microsoft Office PowerPoint</Application>
  <PresentationFormat>Экран (4:3)</PresentationFormat>
  <Paragraphs>404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2" baseType="lpstr">
      <vt:lpstr>Arial</vt:lpstr>
      <vt:lpstr>Arial Black</vt:lpstr>
      <vt:lpstr>Brush Script MT</vt:lpstr>
      <vt:lpstr>Calibri</vt:lpstr>
      <vt:lpstr>Calibri Light</vt:lpstr>
      <vt:lpstr>Comic Sans MS</vt:lpstr>
      <vt:lpstr>Constantia</vt:lpstr>
      <vt:lpstr>Franklin Gothic Book</vt:lpstr>
      <vt:lpstr>Georgia</vt:lpstr>
      <vt:lpstr>Helvetica Neue</vt:lpstr>
      <vt:lpstr>Rage Italic</vt:lpstr>
      <vt:lpstr>Times New Roman</vt:lpstr>
      <vt:lpstr>Кнопка</vt:lpstr>
      <vt:lpstr>Нова українська школа: нормативно-правове забезпечення діяльності початкової освіти</vt:lpstr>
      <vt:lpstr> Концепція  реалізації державної політики у сфері реформування загальної середньої освіти  «Нова українська школа»</vt:lpstr>
      <vt:lpstr>Закон України  «Про освіту»</vt:lpstr>
      <vt:lpstr> Державний стандарт початкової освіти</vt:lpstr>
      <vt:lpstr>  Типові освітні програми для закладів загальної середньої освіти (Наказ МОН України від 21.03.2018 р.  № 268) Типова освітня програма, розроблена під керівництвом О.Я.Савченко Типова освітня програма, розроблена під керівництвом Р.Б.Шияна  </vt:lpstr>
      <vt:lpstr>Презентация PowerPoint</vt:lpstr>
      <vt:lpstr>Інструктивно-методичні рекомендації щодо вивчення у закладах загальної середньої освіти навчальних предметів та організації освітнього процесу у 2018/2019 н.р.</vt:lpstr>
      <vt:lpstr>Презентация PowerPoint</vt:lpstr>
      <vt:lpstr>Методичні рекомендації щодо формувального оцінювання учнів  1 класу</vt:lpstr>
      <vt:lpstr>Методичні рекомендації щодо організації освітнього простору Нової української школи</vt:lpstr>
      <vt:lpstr>Лист МОН України  від 02.04.2018 р.  № 1/9-190 «Щодо скороченої тривалості уроку для учнів початкової школи» </vt:lpstr>
      <vt:lpstr> </vt:lpstr>
      <vt:lpstr>Рекомендації щодо структури 2018/2019 навчального року</vt:lpstr>
      <vt:lpstr>Презентация PowerPoint</vt:lpstr>
      <vt:lpstr>Презентация PowerPoint</vt:lpstr>
      <vt:lpstr>Методично рекомендації щодо викладання в початковій школі у 2018/2019 н.р.</vt:lpstr>
      <vt:lpstr>  1 клас  Державний стандарт (2018)  </vt:lpstr>
      <vt:lpstr>Презентация PowerPoint</vt:lpstr>
      <vt:lpstr> Цикли навчання  у початковій школі </vt:lpstr>
      <vt:lpstr>  Типовий навчальний план для тих класів, які вибрали інтегрований курс “Я досліджую світ” 3 години (підручник “Я досліджую світ” авторів Бібік Н.М., Бондаренко Г.П.) НУШ-1</vt:lpstr>
      <vt:lpstr>Презентация PowerPoint</vt:lpstr>
      <vt:lpstr>  Типовий навчальний план для тих класів, які вибрали інтегрований курс  “Я досліджую світ” 4 години (підручники “Я досліджую світ” авторів Андрусенко І.В. та інші,  “Я досліджую світ” авторів  Гільберг Т.Г. та інші) НУШ-1 </vt:lpstr>
      <vt:lpstr>Презентация PowerPoint</vt:lpstr>
      <vt:lpstr>Варіативна складова</vt:lpstr>
      <vt:lpstr>Презентация PowerPoint</vt:lpstr>
      <vt:lpstr>Презентация PowerPoint</vt:lpstr>
      <vt:lpstr>Презентация PowerPoint</vt:lpstr>
      <vt:lpstr>Вчитель_________________________________________________________________________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Нормативно-правове забезпечення діяльності початкової освіти</dc:title>
  <dc:creator>1</dc:creator>
  <cp:lastModifiedBy>Сергей Безус</cp:lastModifiedBy>
  <cp:revision>43</cp:revision>
  <dcterms:created xsi:type="dcterms:W3CDTF">2017-11-11T07:35:33Z</dcterms:created>
  <dcterms:modified xsi:type="dcterms:W3CDTF">2018-08-27T12:09:34Z</dcterms:modified>
</cp:coreProperties>
</file>